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3" r:id="rId12"/>
    <p:sldId id="267" r:id="rId13"/>
    <p:sldId id="268" r:id="rId14"/>
    <p:sldId id="269" r:id="rId15"/>
    <p:sldId id="270" r:id="rId16"/>
    <p:sldId id="272" r:id="rId17"/>
    <p:sldId id="271" r:id="rId18"/>
    <p:sldId id="275" r:id="rId19"/>
    <p:sldId id="276" r:id="rId20"/>
    <p:sldId id="277" r:id="rId21"/>
    <p:sldId id="278" r:id="rId22"/>
    <p:sldId id="281" r:id="rId23"/>
    <p:sldId id="280" r:id="rId24"/>
    <p:sldId id="288" r:id="rId25"/>
    <p:sldId id="289" r:id="rId26"/>
    <p:sldId id="290" r:id="rId27"/>
    <p:sldId id="283" r:id="rId28"/>
    <p:sldId id="282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embuka" id="{646B71E5-B839-45AF-BA9D-833872257040}">
          <p14:sldIdLst>
            <p14:sldId id="256"/>
            <p14:sldId id="257"/>
          </p14:sldIdLst>
        </p14:section>
        <p14:section name="Transfer Ilmu" id="{8121B96B-B9F6-4CAE-A5E4-F51F3D8802FA}">
          <p14:sldIdLst>
            <p14:sldId id="258"/>
            <p14:sldId id="259"/>
            <p14:sldId id="260"/>
            <p14:sldId id="261"/>
            <p14:sldId id="262"/>
          </p14:sldIdLst>
        </p14:section>
        <p14:section name="Belajar" id="{6E6D11F4-3DEE-4A91-B754-679392F3DFFA}">
          <p14:sldIdLst>
            <p14:sldId id="263"/>
            <p14:sldId id="264"/>
            <p14:sldId id="266"/>
            <p14:sldId id="273"/>
            <p14:sldId id="267"/>
            <p14:sldId id="268"/>
            <p14:sldId id="269"/>
            <p14:sldId id="270"/>
            <p14:sldId id="272"/>
            <p14:sldId id="271"/>
            <p14:sldId id="275"/>
            <p14:sldId id="276"/>
            <p14:sldId id="277"/>
            <p14:sldId id="278"/>
          </p14:sldIdLst>
        </p14:section>
        <p14:section name="Eksekusi" id="{4E74E9E7-682A-44FB-8FA2-C25DAD162138}">
          <p14:sldIdLst>
            <p14:sldId id="281"/>
            <p14:sldId id="280"/>
            <p14:sldId id="288"/>
            <p14:sldId id="289"/>
            <p14:sldId id="290"/>
            <p14:sldId id="283"/>
            <p14:sldId id="282"/>
            <p14:sldId id="284"/>
            <p14:sldId id="285"/>
            <p14:sldId id="286"/>
          </p14:sldIdLst>
        </p14:section>
        <p14:section name="Penutup" id="{BA4FC87B-CB03-4867-AEEE-0E954F3F7427}">
          <p14:sldIdLst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102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6D4AB-ADB2-42FF-9184-3019B24F7FB3}" type="datetimeFigureOut">
              <a:rPr lang="en-GB" smtClean="0"/>
              <a:t>07/11/2018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1AAC2-4F47-4DE3-8A5C-6EA2B7E2286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220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Multi Processing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AAC2-4F47-4DE3-8A5C-6EA2B7E22863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4890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AAC2-4F47-4DE3-8A5C-6EA2B7E22863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531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AAC2-4F47-4DE3-8A5C-6EA2B7E22863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8254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AAC2-4F47-4DE3-8A5C-6EA2B7E22863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2086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AAC2-4F47-4DE3-8A5C-6EA2B7E2286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465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KABAR BAIK, BURUK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AAC2-4F47-4DE3-8A5C-6EA2B7E2286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260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Kalman Filter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AAC2-4F47-4DE3-8A5C-6EA2B7E22863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7529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Gimbal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AAC2-4F47-4DE3-8A5C-6EA2B7E22863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55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AAC2-4F47-4DE3-8A5C-6EA2B7E22863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046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AAC2-4F47-4DE3-8A5C-6EA2B7E22863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979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AAC2-4F47-4DE3-8A5C-6EA2B7E22863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4430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AAC2-4F47-4DE3-8A5C-6EA2B7E22863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8610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A5CA7-86DB-4C6D-9295-2F7CEA0C6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7292F-C608-4B64-A407-F97BE47492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2C9F4-75D3-42EA-A84E-F50B94D7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FE1A4-5C11-47BD-B600-25E6CD363DF5}" type="datetimeFigureOut">
              <a:rPr lang="en-GB" smtClean="0"/>
              <a:t>07/11/2018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E9EED-D771-4504-B23A-A92EB5B28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4073A-EB0E-4D7E-8DF9-8798AA5C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C673-A298-45BD-91F6-52331F5D8A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613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7278-EB07-40D8-875A-C0AB9BA75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563E3-64B7-4E71-B23B-367F53E7F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08118-E36B-4EEA-BFDE-D37229D9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FE1A4-5C11-47BD-B600-25E6CD363DF5}" type="datetimeFigureOut">
              <a:rPr lang="en-GB" smtClean="0"/>
              <a:t>07/11/2018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9348F-A4D1-4273-ACA1-111B8751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EE902-793C-4459-9CD7-5384D18BF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C673-A298-45BD-91F6-52331F5D8A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513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DD0229-FA4B-43A2-8E76-6C8F73B462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15D8B8-4899-4965-AD9B-FD0F955EC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2403A-5FE4-419E-941F-24392F562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FE1A4-5C11-47BD-B600-25E6CD363DF5}" type="datetimeFigureOut">
              <a:rPr lang="en-GB" smtClean="0"/>
              <a:t>07/11/2018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66029-7E1B-408F-B3DC-368933D9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05ECE-5374-43DB-9E7F-95841EF1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C673-A298-45BD-91F6-52331F5D8A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4753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95A85-E21C-4362-8715-F5A820A10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65725-17CF-442C-A49B-B4B115AA1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B6EDF-1451-4904-86AD-A5BF9691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FE1A4-5C11-47BD-B600-25E6CD363DF5}" type="datetimeFigureOut">
              <a:rPr lang="en-GB" smtClean="0"/>
              <a:t>07/11/2018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2DA28-26BB-42B3-AAC9-7FC048956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D736C-208F-48A2-84AA-38A72EF79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C673-A298-45BD-91F6-52331F5D8A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2629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FCFEF-7F44-4D41-A736-61F60833D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E659C-EE38-451D-88D8-BB9DB22CE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54A07-7DD1-450C-BB23-FC2125F6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FE1A4-5C11-47BD-B600-25E6CD363DF5}" type="datetimeFigureOut">
              <a:rPr lang="en-GB" smtClean="0"/>
              <a:t>07/11/2018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82AD6-A191-4E36-B3DC-355753AB7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9DDC6-60FD-4BE1-A388-8DA66796E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C673-A298-45BD-91F6-52331F5D8A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533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6C05-EFCF-49F2-92D6-364679E32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DCF42-C3FF-4C7C-A875-73D93F28B4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8C941-4C0A-4EE4-8984-EC99E8A67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044B50-8F62-47C3-A84A-E88F42C92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FE1A4-5C11-47BD-B600-25E6CD363DF5}" type="datetimeFigureOut">
              <a:rPr lang="en-GB" smtClean="0"/>
              <a:t>07/11/2018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8EDC9-B04B-43BC-8502-3FB92D4E8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14E12-D8B3-462D-A306-6AEDC44B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C673-A298-45BD-91F6-52331F5D8A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5260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21822-684F-438D-98DF-2422CFA1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BD737-8252-48E9-A602-49104388E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1212F1-3FDF-46F3-9E9A-4FA0306B5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A60683-D0F7-4C6C-9796-57782A116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96CCC-DC09-4E74-86DA-2579724CF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19C1A-46CB-48BC-9B4B-9D307B3AA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FE1A4-5C11-47BD-B600-25E6CD363DF5}" type="datetimeFigureOut">
              <a:rPr lang="en-GB" smtClean="0"/>
              <a:t>07/11/2018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02E914-2AA7-4593-AE4A-DB25BD26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85CC-4AA9-4E4B-A26C-1C9C29358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C673-A298-45BD-91F6-52331F5D8A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874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EC89F-2CB9-47EC-9242-DB47C140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89A3EC-33FF-4BD5-8A37-05448D946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FE1A4-5C11-47BD-B600-25E6CD363DF5}" type="datetimeFigureOut">
              <a:rPr lang="en-GB" smtClean="0"/>
              <a:t>07/11/2018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D62CA-460D-43A8-BAF4-4405C309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884A2-EE77-4E0C-9FA8-C34E207D2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C673-A298-45BD-91F6-52331F5D8A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88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D03952-C8FA-4515-8A06-B5B1CF538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FE1A4-5C11-47BD-B600-25E6CD363DF5}" type="datetimeFigureOut">
              <a:rPr lang="en-GB" smtClean="0"/>
              <a:t>07/11/2018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6A5B0-DBA4-43F3-AC40-DB8E3EC97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B608D-B7AA-452F-B27E-BF376A049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C673-A298-45BD-91F6-52331F5D8A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8886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236E-9130-4887-9E27-07A0EDA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2CEA6-12F4-411C-9685-77FD27FB7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FB9A6-B3E1-4C8A-B4FB-FACBBFD71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F2AD9-79F6-48BB-89A8-62C601EE5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FE1A4-5C11-47BD-B600-25E6CD363DF5}" type="datetimeFigureOut">
              <a:rPr lang="en-GB" smtClean="0"/>
              <a:t>07/11/2018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C514A-4ECC-4698-9934-146D9D189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A9CF1-0797-4AB2-9AB4-993EFFF9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C673-A298-45BD-91F6-52331F5D8A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3596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FD3C-DA1E-4335-A85D-692C2B0DF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73F381-77DE-41A0-99B5-E796F3D34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C05A0-4EE9-4034-BBA4-37AF34F76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5F5CC-660B-4620-8643-3A36D0F98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FE1A4-5C11-47BD-B600-25E6CD363DF5}" type="datetimeFigureOut">
              <a:rPr lang="en-GB" smtClean="0"/>
              <a:t>07/11/2018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ACB87-7A5D-452A-BE07-1C623C9B7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11DC2-AD54-4CCD-920F-0588D3A78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C673-A298-45BD-91F6-52331F5D8A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226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ED313D-3934-48DB-A12B-4D974F523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166CE-5A7A-4F99-9185-26A2CF502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D2F6-9D15-4945-805A-3F3478D4C3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FE1A4-5C11-47BD-B600-25E6CD363DF5}" type="datetimeFigureOut">
              <a:rPr lang="en-GB" smtClean="0"/>
              <a:t>07/11/2018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D3065-A736-4300-9FEF-CAD17688D4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86E07-DCEE-4B90-9713-6FFB29275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7C673-A298-45BD-91F6-52331F5D8A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056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85101-5532-47D3-9FF3-44881F99E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d-ID" sz="8000" b="1" dirty="0">
                <a:latin typeface="Bebas Neue" panose="020B0606020202050201" pitchFamily="34" charset="0"/>
                <a:cs typeface="Poppins" panose="00000500000000000000" pitchFamily="2" charset="0"/>
              </a:rPr>
              <a:t>KRSBI</a:t>
            </a:r>
            <a:endParaRPr lang="en-GB" sz="8000" b="1" dirty="0">
              <a:latin typeface="Bebas Neue" panose="020B0606020202050201" pitchFamily="34" charset="0"/>
              <a:cs typeface="Poppins" panose="00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C8F2B-FDB5-4DB3-BC69-9F53B2272C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>
                <a:latin typeface="Montserrat" panose="00000500000000000000" pitchFamily="2" charset="0"/>
              </a:rPr>
              <a:t>Maladi</a:t>
            </a:r>
            <a:endParaRPr lang="en-GB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92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5" descr="A picture containing indoor&#10;&#10;Description automatically generated">
            <a:extLst>
              <a:ext uri="{FF2B5EF4-FFF2-40B4-BE49-F238E27FC236}">
                <a16:creationId xmlns:a16="http://schemas.microsoft.com/office/drawing/2014/main" id="{CEADE0EC-EBDA-4E7D-921A-2D3004C09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35" y="1714336"/>
            <a:ext cx="7456930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2294273-A1EF-47C4-BFBD-0502F4A1C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id-ID" sz="6000" dirty="0">
                <a:latin typeface="Bebas Neue" panose="020B0606020202050201" pitchFamily="34" charset="0"/>
              </a:rPr>
              <a:t>OMNIVISION</a:t>
            </a:r>
            <a:endParaRPr lang="en-GB" sz="60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429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04B46D5-0541-4F27-A20C-00DD53F8F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1690688"/>
            <a:ext cx="7188199" cy="42410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0C2893E-3950-4A70-8C16-427539B0898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6000">
                <a:latin typeface="Bebas Neue" panose="020B0606020202050201" pitchFamily="34" charset="0"/>
              </a:rPr>
              <a:t>OMNIVISION</a:t>
            </a:r>
            <a:endParaRPr lang="en-GB" sz="60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785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BB2526-2EC3-473A-9FEC-205C3AF15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82" y="1690688"/>
            <a:ext cx="8463035" cy="4758134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A4FF394-B3D3-4A20-91B5-B5C4D86682D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6000">
                <a:latin typeface="Bebas Neue" panose="020B0606020202050201" pitchFamily="34" charset="0"/>
              </a:rPr>
              <a:t>OMNIVISION</a:t>
            </a:r>
            <a:endParaRPr lang="en-GB" sz="60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570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254307A-A7C8-4E77-AA80-532616BEF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184" y="1690688"/>
            <a:ext cx="8325631" cy="4680882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0CD132A-5CFA-4A40-908F-54A9F3F91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id-ID" sz="6000" dirty="0">
                <a:latin typeface="Bebas Neue" panose="020B0606020202050201" pitchFamily="34" charset="0"/>
              </a:rPr>
              <a:t>OMNIVISION</a:t>
            </a:r>
            <a:endParaRPr lang="en-GB" sz="60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272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C99407AE-DB8B-4FC8-9F32-04D50D82A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690688"/>
            <a:ext cx="5801784" cy="4351338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2CD496C-3339-4CEC-9131-88F348A0D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id-ID" sz="6000" dirty="0">
                <a:latin typeface="Bebas Neue" panose="020B0606020202050201" pitchFamily="34" charset="0"/>
              </a:rPr>
              <a:t>OMNIVISION</a:t>
            </a:r>
            <a:endParaRPr lang="en-GB" sz="60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765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ED6DC6-69DB-4C67-A0E3-753199736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87" y="1395829"/>
            <a:ext cx="5935226" cy="5097046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175D3B9-5DE0-4A1C-B433-1840F8FD0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id-ID" sz="6000" dirty="0">
                <a:latin typeface="Bebas Neue" panose="020B0606020202050201" pitchFamily="34" charset="0"/>
              </a:rPr>
              <a:t>OMNIVISION</a:t>
            </a:r>
            <a:endParaRPr lang="en-GB" sz="60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5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651662-8B00-4389-BB8D-79AE7119A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5" t="7888" r="26236" b="7721"/>
          <a:stretch/>
        </p:blipFill>
        <p:spPr>
          <a:xfrm>
            <a:off x="3587030" y="1455024"/>
            <a:ext cx="5017939" cy="5037851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DFB42E5-E02D-49DC-B179-6AADD7EA6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id-ID" sz="6000" dirty="0">
                <a:latin typeface="Bebas Neue" panose="020B0606020202050201" pitchFamily="34" charset="0"/>
              </a:rPr>
              <a:t>OMNIVISION</a:t>
            </a:r>
            <a:endParaRPr lang="en-GB" sz="60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375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FA174CD-B380-436B-85D7-9719A4A98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118" y="1509693"/>
            <a:ext cx="8341763" cy="4689952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AE1421F-A136-4E08-BF53-65475512F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id-ID" sz="6000" dirty="0">
                <a:latin typeface="Bebas Neue" panose="020B0606020202050201" pitchFamily="34" charset="0"/>
              </a:rPr>
              <a:t>OMNIVISION</a:t>
            </a:r>
            <a:endParaRPr lang="en-GB" sz="60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857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70BC0-5005-4737-9FCA-AF9BCCAE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id-ID" sz="6000" dirty="0">
                <a:latin typeface="Bebas Neue" panose="020B0606020202050201" pitchFamily="34" charset="0"/>
              </a:rPr>
              <a:t>ODOMETRY</a:t>
            </a:r>
            <a:endParaRPr lang="en-GB" sz="6000" dirty="0">
              <a:latin typeface="Bebas Neue" panose="020B0606020202050201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CE76-692C-4691-AF6C-6CEF77253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6936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GB" b="1" dirty="0">
                <a:latin typeface="Montserrat" panose="00000500000000000000" pitchFamily="2" charset="0"/>
              </a:rPr>
              <a:t>Odometry</a:t>
            </a:r>
            <a:r>
              <a:rPr lang="en-GB" dirty="0">
                <a:latin typeface="Montserrat" panose="00000500000000000000" pitchFamily="2" charset="0"/>
              </a:rPr>
              <a:t> is the use of data from </a:t>
            </a:r>
            <a:r>
              <a:rPr lang="id-ID" dirty="0">
                <a:latin typeface="Montserrat" panose="00000500000000000000" pitchFamily="2" charset="0"/>
              </a:rPr>
              <a:t>motion sensors</a:t>
            </a:r>
            <a:r>
              <a:rPr lang="en-GB" dirty="0">
                <a:latin typeface="Montserrat" panose="00000500000000000000" pitchFamily="2" charset="0"/>
              </a:rPr>
              <a:t> to estimate change in position over time. </a:t>
            </a:r>
            <a:endParaRPr lang="id-ID" dirty="0">
              <a:latin typeface="Montserrat" panose="00000500000000000000" pitchFamily="2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5ABF340-14B3-4B1F-81EE-FC67C91C6A33}"/>
              </a:ext>
            </a:extLst>
          </p:cNvPr>
          <p:cNvSpPr txBox="1">
            <a:spLocks/>
          </p:cNvSpPr>
          <p:nvPr/>
        </p:nvSpPr>
        <p:spPr>
          <a:xfrm>
            <a:off x="4578348" y="5895420"/>
            <a:ext cx="3066836" cy="581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dirty="0">
                <a:latin typeface="Montserrat" panose="00000500000000000000" pitchFamily="2" charset="0"/>
              </a:rPr>
              <a:t>IMU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EACF877-0E34-46BD-89F2-31C4FF4ACCE9}"/>
              </a:ext>
            </a:extLst>
          </p:cNvPr>
          <p:cNvSpPr txBox="1">
            <a:spLocks/>
          </p:cNvSpPr>
          <p:nvPr/>
        </p:nvSpPr>
        <p:spPr>
          <a:xfrm>
            <a:off x="7547002" y="5895420"/>
            <a:ext cx="3066836" cy="581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dirty="0">
                <a:latin typeface="Montserrat" panose="00000500000000000000" pitchFamily="2" charset="0"/>
              </a:rPr>
              <a:t>ENCODER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8025BA-FF7C-4213-8D24-29DA14842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690" y="3689669"/>
            <a:ext cx="1303245" cy="1303245"/>
          </a:xfrm>
          <a:prstGeom prst="rect">
            <a:avLst/>
          </a:prstGeom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1F4B50D3-FDD2-4DCA-94EF-C1DFAD22A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99" y="3391922"/>
            <a:ext cx="2823120" cy="186678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8B70E112-460A-40FC-A4BD-8967335E4F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013" y="3407897"/>
            <a:ext cx="2580814" cy="1866788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CEA65CF-8A65-4F94-BFE4-2711289CA356}"/>
              </a:ext>
            </a:extLst>
          </p:cNvPr>
          <p:cNvSpPr txBox="1">
            <a:spLocks/>
          </p:cNvSpPr>
          <p:nvPr/>
        </p:nvSpPr>
        <p:spPr>
          <a:xfrm>
            <a:off x="1768894" y="5895420"/>
            <a:ext cx="3066836" cy="581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dirty="0">
                <a:latin typeface="Montserrat" panose="00000500000000000000" pitchFamily="2" charset="0"/>
              </a:rPr>
              <a:t>COMPASS</a:t>
            </a:r>
          </a:p>
        </p:txBody>
      </p:sp>
    </p:spTree>
    <p:extLst>
      <p:ext uri="{BB962C8B-B14F-4D97-AF65-F5344CB8AC3E}">
        <p14:creationId xmlns:p14="http://schemas.microsoft.com/office/powerpoint/2010/main" val="156821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70BC0-5005-4737-9FCA-AF9BCCAE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id-ID" sz="6000" dirty="0">
                <a:latin typeface="Bebas Neue" panose="020B0606020202050201" pitchFamily="34" charset="0"/>
              </a:rPr>
              <a:t>ODOMETRY</a:t>
            </a:r>
            <a:endParaRPr lang="en-GB" sz="6000" dirty="0">
              <a:latin typeface="Bebas Neue" panose="020B0606020202050201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CE76-692C-4691-AF6C-6CEF77253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276"/>
            <a:ext cx="10515600" cy="146936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GB" b="1" dirty="0">
                <a:latin typeface="Montserrat" panose="00000500000000000000" pitchFamily="2" charset="0"/>
              </a:rPr>
              <a:t>V</a:t>
            </a:r>
            <a:r>
              <a:rPr lang="id-ID" b="1" dirty="0">
                <a:latin typeface="Montserrat" panose="00000500000000000000" pitchFamily="2" charset="0"/>
              </a:rPr>
              <a:t>isual Odometry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id-ID" dirty="0">
                <a:latin typeface="Montserrat" panose="00000500000000000000" pitchFamily="2" charset="0"/>
              </a:rPr>
              <a:t>Odometry dengan menggunakan vision sensor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01E199-FBB6-45C3-B600-FCF7A52FA8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6" t="29876" r="11164" b="24585"/>
          <a:stretch/>
        </p:blipFill>
        <p:spPr>
          <a:xfrm>
            <a:off x="1137748" y="3216164"/>
            <a:ext cx="9992710" cy="31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76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70BC0-5005-4737-9FCA-AF9BCCAE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id-ID" sz="6000" dirty="0">
                <a:latin typeface="Bebas Neue" panose="020B0606020202050201" pitchFamily="34" charset="0"/>
              </a:rPr>
              <a:t>PROGRES</a:t>
            </a:r>
            <a:endParaRPr lang="en-GB" sz="6000" dirty="0">
              <a:latin typeface="Bebas Neue" panose="020B0606020202050201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CE76-692C-4691-AF6C-6CEF77253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473" y="4992914"/>
            <a:ext cx="3066836" cy="581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dirty="0">
                <a:latin typeface="Montserrat" panose="00000500000000000000" pitchFamily="2" charset="0"/>
              </a:rPr>
              <a:t>Transfer Ilmu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52F6BDE-EE5B-4F78-B094-0DC697602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125" y="2695734"/>
            <a:ext cx="1695532" cy="130556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C68A2AA-5B57-433D-B9B9-4B984663A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630" y="2635630"/>
            <a:ext cx="1586740" cy="158674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5A2675E-AC70-4578-800A-81656B535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43" y="2316922"/>
            <a:ext cx="2224155" cy="2224155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5ABF340-14B3-4B1F-81EE-FC67C91C6A33}"/>
              </a:ext>
            </a:extLst>
          </p:cNvPr>
          <p:cNvSpPr txBox="1">
            <a:spLocks/>
          </p:cNvSpPr>
          <p:nvPr/>
        </p:nvSpPr>
        <p:spPr>
          <a:xfrm>
            <a:off x="4562582" y="4992914"/>
            <a:ext cx="3066836" cy="581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dirty="0">
                <a:latin typeface="Montserrat" panose="00000500000000000000" pitchFamily="2" charset="0"/>
              </a:rPr>
              <a:t>Belajar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EACF877-0E34-46BD-89F2-31C4FF4ACCE9}"/>
              </a:ext>
            </a:extLst>
          </p:cNvPr>
          <p:cNvSpPr txBox="1">
            <a:spLocks/>
          </p:cNvSpPr>
          <p:nvPr/>
        </p:nvSpPr>
        <p:spPr>
          <a:xfrm>
            <a:off x="7547002" y="4992914"/>
            <a:ext cx="3066836" cy="581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dirty="0">
                <a:latin typeface="Montserrat" panose="00000500000000000000" pitchFamily="2" charset="0"/>
              </a:rPr>
              <a:t>Eksekusi</a:t>
            </a:r>
          </a:p>
        </p:txBody>
      </p:sp>
    </p:spTree>
    <p:extLst>
      <p:ext uri="{BB962C8B-B14F-4D97-AF65-F5344CB8AC3E}">
        <p14:creationId xmlns:p14="http://schemas.microsoft.com/office/powerpoint/2010/main" val="2715798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70BC0-5005-4737-9FCA-AF9BCCAE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id-ID" sz="6000" dirty="0">
                <a:latin typeface="Bebas Neue" panose="020B0606020202050201" pitchFamily="34" charset="0"/>
              </a:rPr>
              <a:t>ODOMETRY</a:t>
            </a:r>
            <a:endParaRPr lang="en-GB" sz="6000" dirty="0">
              <a:latin typeface="Bebas Neue" panose="020B0606020202050201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CE76-692C-4691-AF6C-6CEF77253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276"/>
            <a:ext cx="10515600" cy="146936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GB" b="1" dirty="0">
                <a:latin typeface="Montserrat" panose="00000500000000000000" pitchFamily="2" charset="0"/>
              </a:rPr>
              <a:t>O</a:t>
            </a:r>
            <a:r>
              <a:rPr lang="id-ID" b="1" dirty="0">
                <a:latin typeface="Montserrat" panose="00000500000000000000" pitchFamily="2" charset="0"/>
              </a:rPr>
              <a:t>ptical Odometry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id-ID" dirty="0">
                <a:latin typeface="Montserrat" panose="00000500000000000000" pitchFamily="2" charset="0"/>
              </a:rPr>
              <a:t>Odometry dengan menggunakan optical sensor</a:t>
            </a:r>
          </a:p>
        </p:txBody>
      </p:sp>
      <p:pic>
        <p:nvPicPr>
          <p:cNvPr id="6" name="Picture 5" descr="A picture containing black, indoor&#10;&#10;Description automatically generated">
            <a:extLst>
              <a:ext uri="{FF2B5EF4-FFF2-40B4-BE49-F238E27FC236}">
                <a16:creationId xmlns:a16="http://schemas.microsoft.com/office/drawing/2014/main" id="{F045E8D6-5C88-47B1-B357-3CC07B826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89" y="3214985"/>
            <a:ext cx="3499944" cy="3005577"/>
          </a:xfrm>
          <a:prstGeom prst="rect">
            <a:avLst/>
          </a:prstGeom>
        </p:spPr>
      </p:pic>
      <p:pic>
        <p:nvPicPr>
          <p:cNvPr id="8" name="Picture 7" descr="ADNS3080&#10;">
            <a:extLst>
              <a:ext uri="{FF2B5EF4-FFF2-40B4-BE49-F238E27FC236}">
                <a16:creationId xmlns:a16="http://schemas.microsoft.com/office/drawing/2014/main" id="{867F56CB-3908-4864-B053-C0AC14865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368" y="3142372"/>
            <a:ext cx="3150805" cy="31508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46B97A-38FC-46BF-8E8C-038192CE57D0}"/>
              </a:ext>
            </a:extLst>
          </p:cNvPr>
          <p:cNvSpPr txBox="1"/>
          <p:nvPr/>
        </p:nvSpPr>
        <p:spPr>
          <a:xfrm>
            <a:off x="7570449" y="5653003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latin typeface="Montserrat" panose="00000500000000000000" pitchFamily="2" charset="0"/>
              </a:rPr>
              <a:t>ADNS3080</a:t>
            </a:r>
            <a:endParaRPr lang="en-GB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792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70BC0-5005-4737-9FCA-AF9BCCAE2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id-ID" sz="6000">
                <a:latin typeface="Bebas Neue" panose="020B0606020202050201" pitchFamily="34" charset="0"/>
              </a:rPr>
              <a:t>You Only Look Once</a:t>
            </a:r>
            <a:endParaRPr lang="en-GB" sz="6000" dirty="0">
              <a:latin typeface="Bebas Neue" panose="020B0606020202050201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CE76-692C-4691-AF6C-6CEF77253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536"/>
            <a:ext cx="10515600" cy="146936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id-ID">
                <a:latin typeface="Montserrat" panose="00000500000000000000" pitchFamily="2" charset="0"/>
              </a:rPr>
              <a:t>R</a:t>
            </a:r>
            <a:r>
              <a:rPr lang="en-GB">
                <a:latin typeface="Montserrat" panose="00000500000000000000" pitchFamily="2" charset="0"/>
              </a:rPr>
              <a:t>eal-time object detection system</a:t>
            </a:r>
            <a:endParaRPr lang="id-ID" dirty="0">
              <a:latin typeface="Montserrat" panose="00000500000000000000" pitchFamily="2" charset="0"/>
            </a:endParaRPr>
          </a:p>
        </p:txBody>
      </p:sp>
      <p:pic>
        <p:nvPicPr>
          <p:cNvPr id="5" name="Picture 4" descr="A picture containing outdoor, building, road, street&#10;&#10;Description automatically generated">
            <a:extLst>
              <a:ext uri="{FF2B5EF4-FFF2-40B4-BE49-F238E27FC236}">
                <a16:creationId xmlns:a16="http://schemas.microsoft.com/office/drawing/2014/main" id="{B2ADD22B-90B2-4E18-AEC5-96DFCCAD5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2" y="1989220"/>
            <a:ext cx="6709356" cy="450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82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70BC0-5005-4737-9FCA-AF9BCCAE2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621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id-ID" dirty="0">
                <a:latin typeface="Bebas Neue" panose="020B0606020202050201" pitchFamily="34" charset="0"/>
              </a:rPr>
              <a:t>EKSEKUSI</a:t>
            </a:r>
            <a:endParaRPr lang="en-GB" dirty="0">
              <a:latin typeface="Bebas Neue" panose="020B0606020202050201" pitchFamily="34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7B69D5D-D654-4496-A547-EBB9BE0B8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922" y="2353435"/>
            <a:ext cx="2224155" cy="222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96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512FF8E-45D1-4943-8BBB-35E44C3A1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E70BC0-5005-4737-9FCA-AF9BCCAE2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47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5000" dirty="0" err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Bebas Neue" panose="020B0606020202050201" pitchFamily="34" charset="0"/>
              </a:rPr>
              <a:t>Color</a:t>
            </a:r>
            <a:r>
              <a:rPr lang="en-GB" sz="5000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Bebas Neue" panose="020B0606020202050201" pitchFamily="34" charset="0"/>
              </a:rPr>
              <a:t> Based Tracking </a:t>
            </a:r>
            <a:r>
              <a:rPr lang="en-GB" sz="5000" dirty="0" err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Bebas Neue" panose="020B0606020202050201" pitchFamily="34" charset="0"/>
              </a:rPr>
              <a:t>Python+Opencv</a:t>
            </a:r>
            <a:endParaRPr lang="en-GB" sz="5000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18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7FE3E-803D-4083-913B-7038D7F60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>
                <a:latin typeface="Bebas Neue" panose="020B0606020202050201" pitchFamily="34" charset="0"/>
              </a:rPr>
              <a:t>Color</a:t>
            </a:r>
            <a:r>
              <a:rPr lang="en-GB" dirty="0">
                <a:latin typeface="Bebas Neue" panose="020B0606020202050201" pitchFamily="34" charset="0"/>
              </a:rPr>
              <a:t> Based Tracking </a:t>
            </a:r>
            <a:r>
              <a:rPr lang="en-GB" dirty="0" err="1">
                <a:latin typeface="Bebas Neue" panose="020B0606020202050201" pitchFamily="34" charset="0"/>
              </a:rPr>
              <a:t>Python+Opencv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28B0C8-BFC6-4922-94B6-296B196107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27834" y="1825625"/>
                <a:ext cx="542596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id-ID" sz="4400" b="0" i="1" smtClean="0">
                        <a:latin typeface="Cambria Math" panose="02040503050406030204" pitchFamily="18" charset="0"/>
                      </a:rPr>
                      <m:t>𝑡𝑎𝑛𝐴</m:t>
                    </m:r>
                    <m:r>
                      <a:rPr lang="id-ID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d-ID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sz="4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id-ID" sz="4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id-ID" sz="4400" dirty="0"/>
                  <a:t>  </a:t>
                </a:r>
              </a:p>
              <a:p>
                <a:pPr marL="0" indent="0">
                  <a:buNone/>
                </a:pPr>
                <a:endParaRPr lang="id-ID" sz="4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id-ID" sz="4400" b="0" i="1" smtClean="0"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id-ID" sz="4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id-ID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sz="4400" b="0" i="1" smtClean="0">
                        <a:latin typeface="Cambria Math" panose="02040503050406030204" pitchFamily="18" charset="0"/>
                      </a:rPr>
                      <m:t>𝑎𝑡𝑎𝑛𝐴</m:t>
                    </m:r>
                  </m:oMath>
                </a14:m>
                <a:r>
                  <a:rPr lang="id-ID" sz="4400" dirty="0"/>
                  <a:t> </a:t>
                </a:r>
              </a:p>
              <a:p>
                <a:pPr marL="0" indent="0">
                  <a:buNone/>
                </a:pPr>
                <a:endParaRPr lang="id-ID" sz="4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id-ID" sz="4400" b="0" i="1" smtClean="0">
                        <a:latin typeface="Cambria Math" panose="02040503050406030204" pitchFamily="18" charset="0"/>
                      </a:rPr>
                      <m:t>𝑠𝑢𝑑𝑢𝑡</m:t>
                    </m:r>
                    <m:r>
                      <a:rPr lang="id-ID" sz="4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id-ID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d-ID" sz="4400" b="0" i="1" smtClean="0">
                        <a:latin typeface="Cambria Math" panose="02040503050406030204" pitchFamily="18" charset="0"/>
                      </a:rPr>
                      <m:t>𝑟𝑎𝑑𝐴</m:t>
                    </m:r>
                    <m:r>
                      <a:rPr lang="id-ID" sz="44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id-ID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sz="4400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num>
                      <m:den>
                        <m:r>
                          <a:rPr lang="id-ID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id-ID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d-ID" sz="4400" dirty="0"/>
                  <a:t> </a:t>
                </a:r>
              </a:p>
              <a:p>
                <a:pPr marL="0" indent="0">
                  <a:buNone/>
                </a:pPr>
                <a:endParaRPr lang="id-ID" sz="4400" dirty="0"/>
              </a:p>
              <a:p>
                <a:pPr marL="0" indent="0">
                  <a:buNone/>
                </a:pPr>
                <a:endParaRPr lang="id-ID" sz="4400" dirty="0"/>
              </a:p>
              <a:p>
                <a:pPr marL="0" indent="0">
                  <a:buNone/>
                </a:pPr>
                <a:endParaRPr lang="id-ID" sz="4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28B0C8-BFC6-4922-94B6-296B196107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7834" y="1825625"/>
                <a:ext cx="5425966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Triangle 4">
            <a:extLst>
              <a:ext uri="{FF2B5EF4-FFF2-40B4-BE49-F238E27FC236}">
                <a16:creationId xmlns:a16="http://schemas.microsoft.com/office/drawing/2014/main" id="{914C9C27-763B-4EFB-BB19-99E27F7E89EF}"/>
              </a:ext>
            </a:extLst>
          </p:cNvPr>
          <p:cNvSpPr/>
          <p:nvPr/>
        </p:nvSpPr>
        <p:spPr>
          <a:xfrm flipV="1">
            <a:off x="2002221" y="2226715"/>
            <a:ext cx="2349061" cy="3549157"/>
          </a:xfrm>
          <a:prstGeom prst="rt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63E80-32CB-4164-ABF7-D25B5C442D4B}"/>
              </a:ext>
            </a:extLst>
          </p:cNvPr>
          <p:cNvSpPr txBox="1"/>
          <p:nvPr/>
        </p:nvSpPr>
        <p:spPr>
          <a:xfrm>
            <a:off x="1843363" y="577275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A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73A6B-8E16-415E-9705-B2D88A7CC928}"/>
              </a:ext>
            </a:extLst>
          </p:cNvPr>
          <p:cNvSpPr txBox="1"/>
          <p:nvPr/>
        </p:nvSpPr>
        <p:spPr>
          <a:xfrm>
            <a:off x="1688513" y="185738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B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1156D4-439C-49BB-BBE5-B4966A7428B6}"/>
              </a:ext>
            </a:extLst>
          </p:cNvPr>
          <p:cNvSpPr txBox="1"/>
          <p:nvPr/>
        </p:nvSpPr>
        <p:spPr>
          <a:xfrm>
            <a:off x="4351282" y="185738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C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18DF50-8DA8-4630-8BBF-EE2C31C28506}"/>
              </a:ext>
            </a:extLst>
          </p:cNvPr>
          <p:cNvSpPr txBox="1"/>
          <p:nvPr/>
        </p:nvSpPr>
        <p:spPr>
          <a:xfrm>
            <a:off x="3176751" y="420939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b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2E578-DCCD-48B9-8C8B-5ACBF5540F57}"/>
              </a:ext>
            </a:extLst>
          </p:cNvPr>
          <p:cNvSpPr txBox="1"/>
          <p:nvPr/>
        </p:nvSpPr>
        <p:spPr>
          <a:xfrm>
            <a:off x="2868253" y="17352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a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CE9A40-860B-4085-AFBC-4BE118FD2765}"/>
              </a:ext>
            </a:extLst>
          </p:cNvPr>
          <p:cNvSpPr txBox="1"/>
          <p:nvPr/>
        </p:nvSpPr>
        <p:spPr>
          <a:xfrm>
            <a:off x="1616298" y="3631961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5169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7FE3E-803D-4083-913B-7038D7F60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>
                <a:latin typeface="Bebas Neue" panose="020B0606020202050201" pitchFamily="34" charset="0"/>
              </a:rPr>
              <a:t>Color</a:t>
            </a:r>
            <a:r>
              <a:rPr lang="en-GB" dirty="0">
                <a:latin typeface="Bebas Neue" panose="020B0606020202050201" pitchFamily="34" charset="0"/>
              </a:rPr>
              <a:t> Based Tracking </a:t>
            </a:r>
            <a:r>
              <a:rPr lang="en-GB" dirty="0" err="1">
                <a:latin typeface="Bebas Neue" panose="020B0606020202050201" pitchFamily="34" charset="0"/>
              </a:rPr>
              <a:t>Python+Opencv</a:t>
            </a:r>
            <a:endParaRPr lang="en-GB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914C9C27-763B-4EFB-BB19-99E27F7E89EF}"/>
              </a:ext>
            </a:extLst>
          </p:cNvPr>
          <p:cNvSpPr/>
          <p:nvPr/>
        </p:nvSpPr>
        <p:spPr>
          <a:xfrm flipV="1">
            <a:off x="5076497" y="2182140"/>
            <a:ext cx="2349061" cy="3549157"/>
          </a:xfrm>
          <a:prstGeom prst="rt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63E80-32CB-4164-ABF7-D25B5C442D4B}"/>
              </a:ext>
            </a:extLst>
          </p:cNvPr>
          <p:cNvSpPr txBox="1"/>
          <p:nvPr/>
        </p:nvSpPr>
        <p:spPr>
          <a:xfrm>
            <a:off x="4917639" y="5728177"/>
            <a:ext cx="234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A = titik tengah camera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73A6B-8E16-415E-9705-B2D88A7CC928}"/>
              </a:ext>
            </a:extLst>
          </p:cNvPr>
          <p:cNvSpPr txBox="1"/>
          <p:nvPr/>
        </p:nvSpPr>
        <p:spPr>
          <a:xfrm>
            <a:off x="4886915" y="1687568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B = hadap depan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1156D4-439C-49BB-BBE5-B4966A7428B6}"/>
              </a:ext>
            </a:extLst>
          </p:cNvPr>
          <p:cNvSpPr txBox="1"/>
          <p:nvPr/>
        </p:nvSpPr>
        <p:spPr>
          <a:xfrm>
            <a:off x="7939981" y="199747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C = bola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18DF50-8DA8-4630-8BBF-EE2C31C28506}"/>
              </a:ext>
            </a:extLst>
          </p:cNvPr>
          <p:cNvSpPr txBox="1"/>
          <p:nvPr/>
        </p:nvSpPr>
        <p:spPr>
          <a:xfrm>
            <a:off x="6251027" y="41648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b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2E578-DCCD-48B9-8C8B-5ACBF5540F57}"/>
              </a:ext>
            </a:extLst>
          </p:cNvPr>
          <p:cNvSpPr txBox="1"/>
          <p:nvPr/>
        </p:nvSpPr>
        <p:spPr>
          <a:xfrm>
            <a:off x="5923512" y="218214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a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CE9A40-860B-4085-AFBC-4BE118FD2765}"/>
              </a:ext>
            </a:extLst>
          </p:cNvPr>
          <p:cNvSpPr txBox="1"/>
          <p:nvPr/>
        </p:nvSpPr>
        <p:spPr>
          <a:xfrm>
            <a:off x="4690574" y="358738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c</a:t>
            </a: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A570C8-A5FD-48BD-88BE-59FF11E1CE81}"/>
              </a:ext>
            </a:extLst>
          </p:cNvPr>
          <p:cNvSpPr/>
          <p:nvPr/>
        </p:nvSpPr>
        <p:spPr>
          <a:xfrm>
            <a:off x="6926313" y="1704995"/>
            <a:ext cx="998490" cy="9984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599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7FE3E-803D-4083-913B-7038D7F60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>
                <a:latin typeface="Bebas Neue" panose="020B0606020202050201" pitchFamily="34" charset="0"/>
              </a:rPr>
              <a:t>Color</a:t>
            </a:r>
            <a:r>
              <a:rPr lang="en-GB" dirty="0">
                <a:latin typeface="Bebas Neue" panose="020B0606020202050201" pitchFamily="34" charset="0"/>
              </a:rPr>
              <a:t> Based Tracking </a:t>
            </a:r>
            <a:r>
              <a:rPr lang="en-GB" dirty="0" err="1">
                <a:latin typeface="Bebas Neue" panose="020B0606020202050201" pitchFamily="34" charset="0"/>
              </a:rPr>
              <a:t>Python+Opencv</a:t>
            </a:r>
            <a:endParaRPr lang="en-GB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914C9C27-763B-4EFB-BB19-99E27F7E89EF}"/>
              </a:ext>
            </a:extLst>
          </p:cNvPr>
          <p:cNvSpPr/>
          <p:nvPr/>
        </p:nvSpPr>
        <p:spPr>
          <a:xfrm flipV="1">
            <a:off x="5076497" y="2182139"/>
            <a:ext cx="1905237" cy="2878591"/>
          </a:xfrm>
          <a:prstGeom prst="rt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63E80-32CB-4164-ABF7-D25B5C442D4B}"/>
              </a:ext>
            </a:extLst>
          </p:cNvPr>
          <p:cNvSpPr txBox="1"/>
          <p:nvPr/>
        </p:nvSpPr>
        <p:spPr>
          <a:xfrm>
            <a:off x="4900871" y="5081950"/>
            <a:ext cx="234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A = titik tengah camera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73A6B-8E16-415E-9705-B2D88A7CC928}"/>
              </a:ext>
            </a:extLst>
          </p:cNvPr>
          <p:cNvSpPr txBox="1"/>
          <p:nvPr/>
        </p:nvSpPr>
        <p:spPr>
          <a:xfrm>
            <a:off x="4034430" y="1606921"/>
            <a:ext cx="190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B = hadap depan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1156D4-439C-49BB-BBE5-B4966A7428B6}"/>
              </a:ext>
            </a:extLst>
          </p:cNvPr>
          <p:cNvSpPr txBox="1"/>
          <p:nvPr/>
        </p:nvSpPr>
        <p:spPr>
          <a:xfrm>
            <a:off x="7281342" y="2034381"/>
            <a:ext cx="125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C = bola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18DF50-8DA8-4630-8BBF-EE2C31C28506}"/>
              </a:ext>
            </a:extLst>
          </p:cNvPr>
          <p:cNvSpPr txBox="1"/>
          <p:nvPr/>
        </p:nvSpPr>
        <p:spPr>
          <a:xfrm>
            <a:off x="6029115" y="3890345"/>
            <a:ext cx="24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b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2E578-DCCD-48B9-8C8B-5ACBF5540F57}"/>
              </a:ext>
            </a:extLst>
          </p:cNvPr>
          <p:cNvSpPr txBox="1"/>
          <p:nvPr/>
        </p:nvSpPr>
        <p:spPr>
          <a:xfrm>
            <a:off x="5951419" y="1504462"/>
            <a:ext cx="24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a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CE9A40-860B-4085-AFBC-4BE118FD2765}"/>
              </a:ext>
            </a:extLst>
          </p:cNvPr>
          <p:cNvSpPr txBox="1"/>
          <p:nvPr/>
        </p:nvSpPr>
        <p:spPr>
          <a:xfrm>
            <a:off x="4690574" y="3587386"/>
            <a:ext cx="22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c</a:t>
            </a: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A570C8-A5FD-48BD-88BE-59FF11E1CE81}"/>
              </a:ext>
            </a:extLst>
          </p:cNvPr>
          <p:cNvSpPr/>
          <p:nvPr/>
        </p:nvSpPr>
        <p:spPr>
          <a:xfrm>
            <a:off x="6499613" y="1873794"/>
            <a:ext cx="690507" cy="69050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36621E-7D07-49F7-9A84-D15E556EB2E7}"/>
                  </a:ext>
                </a:extLst>
              </p:cNvPr>
              <p:cNvSpPr txBox="1"/>
              <p:nvPr/>
            </p:nvSpPr>
            <p:spPr>
              <a:xfrm>
                <a:off x="1447965" y="5601265"/>
                <a:ext cx="9296070" cy="7454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4000" b="0" i="1" smtClean="0">
                          <a:latin typeface="Cambria Math" panose="02040503050406030204" pitchFamily="18" charset="0"/>
                        </a:rPr>
                        <m:t>𝑗𝑎𝑟𝑎𝑘</m:t>
                      </m:r>
                      <m:r>
                        <a:rPr lang="id-ID" sz="4000" b="0" i="1" smtClean="0">
                          <a:latin typeface="Cambria Math" panose="02040503050406030204" pitchFamily="18" charset="0"/>
                        </a:rPr>
                        <m:t> 2 </m:t>
                      </m:r>
                      <m:r>
                        <a:rPr lang="id-ID" sz="4000" b="0" i="1" smtClean="0">
                          <a:latin typeface="Cambria Math" panose="02040503050406030204" pitchFamily="18" charset="0"/>
                        </a:rPr>
                        <m:t>𝑡𝑖𝑡𝑖𝑘</m:t>
                      </m:r>
                      <m:r>
                        <a:rPr lang="id-ID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id-ID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d-ID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d-ID" sz="4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d-ID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d-ID" sz="4000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id-ID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d-ID" sz="4000" b="0" i="1" smtClean="0">
                                  <a:latin typeface="Cambria Math" panose="02040503050406030204" pitchFamily="18" charset="0"/>
                                </a:rPr>
                                <m:t>1)</m:t>
                              </m:r>
                            </m:e>
                            <m:sup>
                              <m:r>
                                <a:rPr lang="id-ID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d-ID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d-ID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d-ID" sz="4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d-ID" sz="4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id-ID" sz="4000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id-ID" sz="4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id-ID" sz="4000" b="0" i="1" smtClean="0">
                                  <a:latin typeface="Cambria Math" panose="02040503050406030204" pitchFamily="18" charset="0"/>
                                </a:rPr>
                                <m:t>1)</m:t>
                              </m:r>
                            </m:e>
                            <m:sup>
                              <m:r>
                                <a:rPr lang="id-ID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36621E-7D07-49F7-9A84-D15E556EB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965" y="5601265"/>
                <a:ext cx="9296070" cy="7454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431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70BC0-5005-4737-9FCA-AF9BCCAE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id-ID" sz="6000" dirty="0">
                <a:latin typeface="Bebas Neue" panose="020B0606020202050201" pitchFamily="34" charset="0"/>
              </a:rPr>
              <a:t>YOLO</a:t>
            </a:r>
            <a:endParaRPr lang="en-GB" sz="6000" dirty="0">
              <a:latin typeface="Bebas Neue" panose="020B0606020202050201" pitchFamily="34" charset="0"/>
            </a:endParaRPr>
          </a:p>
        </p:txBody>
      </p:sp>
      <p:pic>
        <p:nvPicPr>
          <p:cNvPr id="6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D02B5470-1574-460B-BD4B-E1BE97ABB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601" y="1718907"/>
            <a:ext cx="4443199" cy="4627837"/>
          </a:xfr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C2828869-BA5B-44AD-ACAA-E5C7D4140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8907"/>
            <a:ext cx="4443199" cy="462783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E259D7EB-B82E-485B-A5E4-961488EAFB4F}"/>
              </a:ext>
            </a:extLst>
          </p:cNvPr>
          <p:cNvSpPr/>
          <p:nvPr/>
        </p:nvSpPr>
        <p:spPr>
          <a:xfrm>
            <a:off x="5654565" y="3717515"/>
            <a:ext cx="882869" cy="315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277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70BC0-5005-4737-9FCA-AF9BCCAE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id-ID" sz="6000" dirty="0">
                <a:latin typeface="Bebas Neue" panose="020B0606020202050201" pitchFamily="34" charset="0"/>
              </a:rPr>
              <a:t>YOLO</a:t>
            </a:r>
            <a:endParaRPr lang="en-GB" sz="6000" dirty="0">
              <a:latin typeface="Bebas Neue" panose="020B0606020202050201" pitchFamily="34" charset="0"/>
            </a:endParaRPr>
          </a:p>
        </p:txBody>
      </p:sp>
      <p:pic>
        <p:nvPicPr>
          <p:cNvPr id="7" name="Content Placeholder 6" descr="A close up of a computer&#10;&#10;Description automatically generated">
            <a:extLst>
              <a:ext uri="{FF2B5EF4-FFF2-40B4-BE49-F238E27FC236}">
                <a16:creationId xmlns:a16="http://schemas.microsoft.com/office/drawing/2014/main" id="{7479CC97-F2CB-4116-A972-24A64A6E2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690688"/>
            <a:ext cx="7143750" cy="4019550"/>
          </a:xfrm>
        </p:spPr>
      </p:pic>
    </p:spTree>
    <p:extLst>
      <p:ext uri="{BB962C8B-B14F-4D97-AF65-F5344CB8AC3E}">
        <p14:creationId xmlns:p14="http://schemas.microsoft.com/office/powerpoint/2010/main" val="197170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E178E09-47ED-4D87-A642-1D9FE1245CD2}"/>
              </a:ext>
            </a:extLst>
          </p:cNvPr>
          <p:cNvSpPr/>
          <p:nvPr/>
        </p:nvSpPr>
        <p:spPr>
          <a:xfrm>
            <a:off x="840640" y="277238"/>
            <a:ext cx="1749972" cy="55179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START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602B63E0-83A6-4AC4-9985-A9343F1F9CC1}"/>
              </a:ext>
            </a:extLst>
          </p:cNvPr>
          <p:cNvSpPr/>
          <p:nvPr/>
        </p:nvSpPr>
        <p:spPr>
          <a:xfrm>
            <a:off x="690867" y="1229809"/>
            <a:ext cx="2049517" cy="842834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Deteksi bola &amp; lawan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8691069B-1879-4D5F-B6E2-2861DDB0DDB9}"/>
              </a:ext>
            </a:extLst>
          </p:cNvPr>
          <p:cNvSpPr/>
          <p:nvPr/>
        </p:nvSpPr>
        <p:spPr>
          <a:xfrm>
            <a:off x="816989" y="3639045"/>
            <a:ext cx="1797269" cy="69116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Kejar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E58874C1-3C74-4E37-8E5C-D3E9658B7169}"/>
              </a:ext>
            </a:extLst>
          </p:cNvPr>
          <p:cNvSpPr/>
          <p:nvPr/>
        </p:nvSpPr>
        <p:spPr>
          <a:xfrm>
            <a:off x="983371" y="2395434"/>
            <a:ext cx="1464505" cy="842834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Bola?</a:t>
            </a:r>
            <a:endParaRPr lang="en-GB" dirty="0">
              <a:solidFill>
                <a:sysClr val="windowText" lastClr="000000"/>
              </a:solidFill>
              <a:latin typeface="Montserrat" panose="00000500000000000000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83E2F8-09CD-4DF8-B110-17135EDD196F}"/>
              </a:ext>
            </a:extLst>
          </p:cNvPr>
          <p:cNvCxnSpPr>
            <a:cxnSpLocks/>
            <a:stCxn id="5" idx="2"/>
            <a:endCxn id="8" idx="1"/>
          </p:cNvCxnSpPr>
          <p:nvPr/>
        </p:nvCxnSpPr>
        <p:spPr>
          <a:xfrm>
            <a:off x="1715626" y="829031"/>
            <a:ext cx="0" cy="400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0AFFF1-43F7-4278-A74A-97D3DB78C2E3}"/>
              </a:ext>
            </a:extLst>
          </p:cNvPr>
          <p:cNvCxnSpPr>
            <a:cxnSpLocks/>
            <a:stCxn id="8" idx="4"/>
            <a:endCxn id="14" idx="0"/>
          </p:cNvCxnSpPr>
          <p:nvPr/>
        </p:nvCxnSpPr>
        <p:spPr>
          <a:xfrm flipH="1">
            <a:off x="1715624" y="2072643"/>
            <a:ext cx="2" cy="322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6E078B-7DAC-4449-9D74-A0F605BA98A7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>
            <a:off x="1715624" y="3238268"/>
            <a:ext cx="0" cy="400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8BC73ABF-D61C-45EE-8A55-B1D344C37E50}"/>
              </a:ext>
            </a:extLst>
          </p:cNvPr>
          <p:cNvSpPr/>
          <p:nvPr/>
        </p:nvSpPr>
        <p:spPr>
          <a:xfrm>
            <a:off x="3035795" y="2465458"/>
            <a:ext cx="1797269" cy="69116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Kejar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A42AAF2-77F5-4FBC-8C90-932800018B30}"/>
              </a:ext>
            </a:extLst>
          </p:cNvPr>
          <p:cNvCxnSpPr>
            <a:stCxn id="14" idx="3"/>
            <a:endCxn id="31" idx="1"/>
          </p:cNvCxnSpPr>
          <p:nvPr/>
        </p:nvCxnSpPr>
        <p:spPr>
          <a:xfrm flipV="1">
            <a:off x="2447876" y="2811041"/>
            <a:ext cx="587919" cy="5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Data 34">
            <a:extLst>
              <a:ext uri="{FF2B5EF4-FFF2-40B4-BE49-F238E27FC236}">
                <a16:creationId xmlns:a16="http://schemas.microsoft.com/office/drawing/2014/main" id="{6925FCA4-0382-4178-BC48-5F0C82BA4653}"/>
              </a:ext>
            </a:extLst>
          </p:cNvPr>
          <p:cNvSpPr/>
          <p:nvPr/>
        </p:nvSpPr>
        <p:spPr>
          <a:xfrm>
            <a:off x="690867" y="4775921"/>
            <a:ext cx="2049517" cy="547194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US bola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81B5521-2FC1-40B4-9A1F-6EE57116AF67}"/>
              </a:ext>
            </a:extLst>
          </p:cNvPr>
          <p:cNvCxnSpPr>
            <a:cxnSpLocks/>
            <a:stCxn id="10" idx="2"/>
            <a:endCxn id="35" idx="1"/>
          </p:cNvCxnSpPr>
          <p:nvPr/>
        </p:nvCxnSpPr>
        <p:spPr>
          <a:xfrm>
            <a:off x="1715624" y="4330210"/>
            <a:ext cx="2" cy="44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F930BA01-1034-4471-B108-1E7BFD8EC6F7}"/>
              </a:ext>
            </a:extLst>
          </p:cNvPr>
          <p:cNvSpPr/>
          <p:nvPr/>
        </p:nvSpPr>
        <p:spPr>
          <a:xfrm>
            <a:off x="794148" y="5651357"/>
            <a:ext cx="1842952" cy="106063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Bola dekat?</a:t>
            </a:r>
            <a:endParaRPr lang="en-GB" dirty="0">
              <a:solidFill>
                <a:sysClr val="windowText" lastClr="000000"/>
              </a:solidFill>
              <a:latin typeface="Montserrat" panose="00000500000000000000" pitchFamily="2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EC78CB-AF03-4572-B6E4-58BAF9426CCE}"/>
              </a:ext>
            </a:extLst>
          </p:cNvPr>
          <p:cNvCxnSpPr>
            <a:stCxn id="35" idx="4"/>
            <a:endCxn id="39" idx="0"/>
          </p:cNvCxnSpPr>
          <p:nvPr/>
        </p:nvCxnSpPr>
        <p:spPr>
          <a:xfrm flipH="1">
            <a:off x="1715624" y="5323115"/>
            <a:ext cx="2" cy="328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8AC63C50-B531-409E-93ED-1D72EB57CAE6}"/>
              </a:ext>
            </a:extLst>
          </p:cNvPr>
          <p:cNvCxnSpPr>
            <a:stCxn id="39" idx="1"/>
            <a:endCxn id="8" idx="2"/>
          </p:cNvCxnSpPr>
          <p:nvPr/>
        </p:nvCxnSpPr>
        <p:spPr>
          <a:xfrm rot="10800000" flipH="1">
            <a:off x="794147" y="1651226"/>
            <a:ext cx="101671" cy="4530448"/>
          </a:xfrm>
          <a:prstGeom prst="bentConnector3">
            <a:avLst>
              <a:gd name="adj1" fmla="val -3264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D5081F3-498D-479B-BBF3-B23F0CBC9470}"/>
              </a:ext>
            </a:extLst>
          </p:cNvPr>
          <p:cNvCxnSpPr>
            <a:stCxn id="31" idx="0"/>
            <a:endCxn id="8" idx="5"/>
          </p:cNvCxnSpPr>
          <p:nvPr/>
        </p:nvCxnSpPr>
        <p:spPr>
          <a:xfrm rot="16200000" flipV="1">
            <a:off x="2827815" y="1358843"/>
            <a:ext cx="814232" cy="13989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12AD5084-9C71-4074-90FD-F9C340B45819}"/>
              </a:ext>
            </a:extLst>
          </p:cNvPr>
          <p:cNvSpPr/>
          <p:nvPr/>
        </p:nvSpPr>
        <p:spPr>
          <a:xfrm>
            <a:off x="5349378" y="230833"/>
            <a:ext cx="1797269" cy="69116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Ball handling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47" name="Flowchart: Data 46">
            <a:extLst>
              <a:ext uri="{FF2B5EF4-FFF2-40B4-BE49-F238E27FC236}">
                <a16:creationId xmlns:a16="http://schemas.microsoft.com/office/drawing/2014/main" id="{D442EE88-1761-40BD-8F6B-4701049A2954}"/>
              </a:ext>
            </a:extLst>
          </p:cNvPr>
          <p:cNvSpPr/>
          <p:nvPr/>
        </p:nvSpPr>
        <p:spPr>
          <a:xfrm>
            <a:off x="5223253" y="1521623"/>
            <a:ext cx="2049517" cy="752967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Posisi gawang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48" name="Flowchart: Decision 47">
            <a:extLst>
              <a:ext uri="{FF2B5EF4-FFF2-40B4-BE49-F238E27FC236}">
                <a16:creationId xmlns:a16="http://schemas.microsoft.com/office/drawing/2014/main" id="{15F8BCB9-A7A3-4F0E-BCE9-BC2BFA2722BA}"/>
              </a:ext>
            </a:extLst>
          </p:cNvPr>
          <p:cNvSpPr/>
          <p:nvPr/>
        </p:nvSpPr>
        <p:spPr>
          <a:xfrm>
            <a:off x="5189520" y="3856463"/>
            <a:ext cx="2116984" cy="132568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Gawang besar?</a:t>
            </a:r>
            <a:endParaRPr lang="en-GB" sz="1600" dirty="0">
              <a:solidFill>
                <a:sysClr val="windowText" lastClr="000000"/>
              </a:solidFill>
              <a:latin typeface="Montserrat" panose="00000500000000000000" pitchFamily="2" charset="0"/>
            </a:endParaRPr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09BC9C0D-1611-4A84-A04B-C89645A556AE}"/>
              </a:ext>
            </a:extLst>
          </p:cNvPr>
          <p:cNvSpPr/>
          <p:nvPr/>
        </p:nvSpPr>
        <p:spPr>
          <a:xfrm>
            <a:off x="5349378" y="2826876"/>
            <a:ext cx="1797269" cy="69116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Dekat gawang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6883588-59B6-440C-9E03-3F64584EEDDE}"/>
              </a:ext>
            </a:extLst>
          </p:cNvPr>
          <p:cNvCxnSpPr>
            <a:stCxn id="46" idx="2"/>
            <a:endCxn id="47" idx="1"/>
          </p:cNvCxnSpPr>
          <p:nvPr/>
        </p:nvCxnSpPr>
        <p:spPr>
          <a:xfrm flipH="1">
            <a:off x="6248012" y="921998"/>
            <a:ext cx="1" cy="599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D185EA0-24C6-4A4B-A3CB-51205C3F0ED5}"/>
              </a:ext>
            </a:extLst>
          </p:cNvPr>
          <p:cNvCxnSpPr>
            <a:stCxn id="47" idx="4"/>
            <a:endCxn id="50" idx="0"/>
          </p:cNvCxnSpPr>
          <p:nvPr/>
        </p:nvCxnSpPr>
        <p:spPr>
          <a:xfrm>
            <a:off x="6248012" y="2274590"/>
            <a:ext cx="1" cy="552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E25861-8965-4C3B-B754-620E31313D2E}"/>
              </a:ext>
            </a:extLst>
          </p:cNvPr>
          <p:cNvCxnSpPr>
            <a:cxnSpLocks/>
            <a:stCxn id="50" idx="2"/>
            <a:endCxn id="48" idx="0"/>
          </p:cNvCxnSpPr>
          <p:nvPr/>
        </p:nvCxnSpPr>
        <p:spPr>
          <a:xfrm flipH="1">
            <a:off x="6248012" y="3518041"/>
            <a:ext cx="1" cy="338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lowchart: Data 60">
            <a:extLst>
              <a:ext uri="{FF2B5EF4-FFF2-40B4-BE49-F238E27FC236}">
                <a16:creationId xmlns:a16="http://schemas.microsoft.com/office/drawing/2014/main" id="{EC34C35A-D5EC-4657-9E56-E14F92FB0B06}"/>
              </a:ext>
            </a:extLst>
          </p:cNvPr>
          <p:cNvSpPr/>
          <p:nvPr/>
        </p:nvSpPr>
        <p:spPr>
          <a:xfrm>
            <a:off x="5223253" y="5558634"/>
            <a:ext cx="2049517" cy="752967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Posisi kiper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3B5C67C-27AB-42E5-8965-19B8807805B2}"/>
              </a:ext>
            </a:extLst>
          </p:cNvPr>
          <p:cNvCxnSpPr>
            <a:cxnSpLocks/>
            <a:stCxn id="48" idx="2"/>
            <a:endCxn id="61" idx="1"/>
          </p:cNvCxnSpPr>
          <p:nvPr/>
        </p:nvCxnSpPr>
        <p:spPr>
          <a:xfrm>
            <a:off x="6248012" y="5182151"/>
            <a:ext cx="0" cy="376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lowchart: Decision 65">
            <a:extLst>
              <a:ext uri="{FF2B5EF4-FFF2-40B4-BE49-F238E27FC236}">
                <a16:creationId xmlns:a16="http://schemas.microsoft.com/office/drawing/2014/main" id="{EDFC39FB-AC46-471F-A4B2-D27B2616A55A}"/>
              </a:ext>
            </a:extLst>
          </p:cNvPr>
          <p:cNvSpPr/>
          <p:nvPr/>
        </p:nvSpPr>
        <p:spPr>
          <a:xfrm>
            <a:off x="9685637" y="1891861"/>
            <a:ext cx="2049517" cy="117951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Kiper tengah?</a:t>
            </a:r>
            <a:endParaRPr lang="en-GB" dirty="0">
              <a:solidFill>
                <a:sysClr val="windowText" lastClr="000000"/>
              </a:solidFill>
              <a:latin typeface="Montserrat" panose="00000500000000000000" pitchFamily="2" charset="0"/>
            </a:endParaRPr>
          </a:p>
        </p:txBody>
      </p:sp>
      <p:sp>
        <p:nvSpPr>
          <p:cNvPr id="67" name="Flowchart: Process 66">
            <a:extLst>
              <a:ext uri="{FF2B5EF4-FFF2-40B4-BE49-F238E27FC236}">
                <a16:creationId xmlns:a16="http://schemas.microsoft.com/office/drawing/2014/main" id="{1F98C06D-C018-458F-8FDB-9934FFDFDC10}"/>
              </a:ext>
            </a:extLst>
          </p:cNvPr>
          <p:cNvSpPr/>
          <p:nvPr/>
        </p:nvSpPr>
        <p:spPr>
          <a:xfrm>
            <a:off x="9811022" y="232272"/>
            <a:ext cx="1797269" cy="69116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Putar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68" name="Flowchart: Terminator 67">
            <a:extLst>
              <a:ext uri="{FF2B5EF4-FFF2-40B4-BE49-F238E27FC236}">
                <a16:creationId xmlns:a16="http://schemas.microsoft.com/office/drawing/2014/main" id="{AEECB3F4-3860-4B1F-933B-8809E9A8214F}"/>
              </a:ext>
            </a:extLst>
          </p:cNvPr>
          <p:cNvSpPr/>
          <p:nvPr/>
        </p:nvSpPr>
        <p:spPr>
          <a:xfrm>
            <a:off x="9834670" y="6073935"/>
            <a:ext cx="1749972" cy="55179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END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6ECD68EC-9839-4ADF-A71C-D073DC9AF3F5}"/>
              </a:ext>
            </a:extLst>
          </p:cNvPr>
          <p:cNvCxnSpPr>
            <a:stCxn id="61" idx="5"/>
            <a:endCxn id="67" idx="1"/>
          </p:cNvCxnSpPr>
          <p:nvPr/>
        </p:nvCxnSpPr>
        <p:spPr>
          <a:xfrm flipV="1">
            <a:off x="7067818" y="577855"/>
            <a:ext cx="2743204" cy="53572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D30DD3C-4617-479A-98FE-9B8763C752F4}"/>
              </a:ext>
            </a:extLst>
          </p:cNvPr>
          <p:cNvCxnSpPr>
            <a:stCxn id="67" idx="2"/>
            <a:endCxn id="66" idx="0"/>
          </p:cNvCxnSpPr>
          <p:nvPr/>
        </p:nvCxnSpPr>
        <p:spPr>
          <a:xfrm>
            <a:off x="10709657" y="923437"/>
            <a:ext cx="739" cy="968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54B016B-0546-4F53-B4DE-45D5064E8601}"/>
              </a:ext>
            </a:extLst>
          </p:cNvPr>
          <p:cNvCxnSpPr>
            <a:cxnSpLocks/>
            <a:stCxn id="66" idx="2"/>
            <a:endCxn id="103" idx="1"/>
          </p:cNvCxnSpPr>
          <p:nvPr/>
        </p:nvCxnSpPr>
        <p:spPr>
          <a:xfrm>
            <a:off x="10710396" y="3071374"/>
            <a:ext cx="0" cy="970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D693C5-E4BB-45A8-8F56-AD1109DF8BE9}"/>
              </a:ext>
            </a:extLst>
          </p:cNvPr>
          <p:cNvCxnSpPr>
            <a:cxnSpLocks/>
            <a:stCxn id="103" idx="4"/>
            <a:endCxn id="68" idx="0"/>
          </p:cNvCxnSpPr>
          <p:nvPr/>
        </p:nvCxnSpPr>
        <p:spPr>
          <a:xfrm flipH="1">
            <a:off x="10709656" y="4795180"/>
            <a:ext cx="740" cy="1278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1B18AA9B-CD90-4426-B337-40A9767064C3}"/>
              </a:ext>
            </a:extLst>
          </p:cNvPr>
          <p:cNvCxnSpPr>
            <a:stCxn id="66" idx="3"/>
            <a:endCxn id="67" idx="3"/>
          </p:cNvCxnSpPr>
          <p:nvPr/>
        </p:nvCxnSpPr>
        <p:spPr>
          <a:xfrm flipH="1" flipV="1">
            <a:off x="11608291" y="577855"/>
            <a:ext cx="126863" cy="1903763"/>
          </a:xfrm>
          <a:prstGeom prst="bentConnector3">
            <a:avLst>
              <a:gd name="adj1" fmla="val -1801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5C56D82-BA0F-407F-A6E9-CA1FD82BE930}"/>
              </a:ext>
            </a:extLst>
          </p:cNvPr>
          <p:cNvSpPr txBox="1"/>
          <p:nvPr/>
        </p:nvSpPr>
        <p:spPr>
          <a:xfrm>
            <a:off x="1745845" y="3227008"/>
            <a:ext cx="29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Montserrat" panose="00000500000000000000" pitchFamily="2" charset="0"/>
              </a:rPr>
              <a:t>Y</a:t>
            </a:r>
            <a:endParaRPr lang="en-GB" dirty="0">
              <a:latin typeface="Montserrat" panose="00000500000000000000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21A6C18-79BA-4801-9215-4E70F58D2B53}"/>
              </a:ext>
            </a:extLst>
          </p:cNvPr>
          <p:cNvSpPr txBox="1"/>
          <p:nvPr/>
        </p:nvSpPr>
        <p:spPr>
          <a:xfrm>
            <a:off x="2408710" y="2400885"/>
            <a:ext cx="33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Montserrat" panose="00000500000000000000" pitchFamily="2" charset="0"/>
              </a:rPr>
              <a:t>N</a:t>
            </a:r>
            <a:endParaRPr lang="en-GB" dirty="0">
              <a:latin typeface="Montserrat" panose="00000500000000000000" pitchFamily="2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97007E9-361F-4D89-A3D8-4C5EF494251D}"/>
              </a:ext>
            </a:extLst>
          </p:cNvPr>
          <p:cNvSpPr txBox="1"/>
          <p:nvPr/>
        </p:nvSpPr>
        <p:spPr>
          <a:xfrm>
            <a:off x="2693614" y="5859901"/>
            <a:ext cx="29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Montserrat" panose="00000500000000000000" pitchFamily="2" charset="0"/>
              </a:rPr>
              <a:t>Y</a:t>
            </a:r>
            <a:endParaRPr lang="en-GB" dirty="0">
              <a:latin typeface="Montserrat" panose="00000500000000000000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9F4384E-A8EC-44C1-95ED-FA3826F001D0}"/>
              </a:ext>
            </a:extLst>
          </p:cNvPr>
          <p:cNvSpPr txBox="1"/>
          <p:nvPr/>
        </p:nvSpPr>
        <p:spPr>
          <a:xfrm>
            <a:off x="483243" y="5850532"/>
            <a:ext cx="33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Montserrat" panose="00000500000000000000" pitchFamily="2" charset="0"/>
              </a:rPr>
              <a:t>N</a:t>
            </a:r>
            <a:endParaRPr lang="en-GB" dirty="0">
              <a:latin typeface="Montserrat" panose="00000500000000000000" pitchFamily="2" charset="0"/>
            </a:endParaRP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7265D329-2643-4A6F-854B-3289F39B673A}"/>
              </a:ext>
            </a:extLst>
          </p:cNvPr>
          <p:cNvCxnSpPr>
            <a:stCxn id="39" idx="3"/>
            <a:endCxn id="46" idx="1"/>
          </p:cNvCxnSpPr>
          <p:nvPr/>
        </p:nvCxnSpPr>
        <p:spPr>
          <a:xfrm flipV="1">
            <a:off x="2637100" y="576416"/>
            <a:ext cx="2712278" cy="5605258"/>
          </a:xfrm>
          <a:prstGeom prst="bentConnector3">
            <a:avLst>
              <a:gd name="adj1" fmla="val 860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C30D8070-42F8-4043-8455-64C3C300ACDC}"/>
              </a:ext>
            </a:extLst>
          </p:cNvPr>
          <p:cNvSpPr txBox="1"/>
          <p:nvPr/>
        </p:nvSpPr>
        <p:spPr>
          <a:xfrm>
            <a:off x="10777461" y="3022577"/>
            <a:ext cx="29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Montserrat" panose="00000500000000000000" pitchFamily="2" charset="0"/>
              </a:rPr>
              <a:t>Y</a:t>
            </a:r>
            <a:endParaRPr lang="en-GB" dirty="0">
              <a:latin typeface="Montserrat" panose="00000500000000000000" pitchFamily="2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A4A654E-D0A9-4183-AD4A-B4D5D884D730}"/>
              </a:ext>
            </a:extLst>
          </p:cNvPr>
          <p:cNvSpPr txBox="1"/>
          <p:nvPr/>
        </p:nvSpPr>
        <p:spPr>
          <a:xfrm>
            <a:off x="11568281" y="2026101"/>
            <a:ext cx="33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Montserrat" panose="00000500000000000000" pitchFamily="2" charset="0"/>
              </a:rPr>
              <a:t>N</a:t>
            </a:r>
            <a:endParaRPr lang="en-GB" dirty="0">
              <a:latin typeface="Montserrat" panose="00000500000000000000" pitchFamily="2" charset="0"/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942C4A82-2C57-479C-BE39-78CC57DFA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417" y="160361"/>
            <a:ext cx="3096230" cy="893212"/>
          </a:xfrm>
        </p:spPr>
        <p:txBody>
          <a:bodyPr>
            <a:noAutofit/>
          </a:bodyPr>
          <a:lstStyle/>
          <a:p>
            <a:pPr algn="ctr"/>
            <a:r>
              <a:rPr lang="id-ID" sz="4800" dirty="0">
                <a:latin typeface="Bebas Neue" panose="020B0606020202050201" pitchFamily="34" charset="0"/>
              </a:rPr>
              <a:t>FLOWCHART</a:t>
            </a:r>
            <a:endParaRPr lang="en-GB" sz="4800" dirty="0">
              <a:latin typeface="Bebas Neue" panose="020B0606020202050201" pitchFamily="34" charset="0"/>
            </a:endParaRPr>
          </a:p>
        </p:txBody>
      </p:sp>
      <p:sp>
        <p:nvSpPr>
          <p:cNvPr id="103" name="Flowchart: Data 102">
            <a:extLst>
              <a:ext uri="{FF2B5EF4-FFF2-40B4-BE49-F238E27FC236}">
                <a16:creationId xmlns:a16="http://schemas.microsoft.com/office/drawing/2014/main" id="{DCB90FE6-1390-4137-99A3-95E9F225CE63}"/>
              </a:ext>
            </a:extLst>
          </p:cNvPr>
          <p:cNvSpPr/>
          <p:nvPr/>
        </p:nvSpPr>
        <p:spPr>
          <a:xfrm>
            <a:off x="9685637" y="4042213"/>
            <a:ext cx="2049517" cy="752967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Tendang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B130EDF4-F31B-479A-B61D-4DB4F061EBBD}"/>
              </a:ext>
            </a:extLst>
          </p:cNvPr>
          <p:cNvSpPr/>
          <p:nvPr/>
        </p:nvSpPr>
        <p:spPr>
          <a:xfrm flipH="1">
            <a:off x="7209705" y="1761689"/>
            <a:ext cx="882869" cy="315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1B4E9CD4-E4A5-418F-B86F-EFDD60FAA69A}"/>
              </a:ext>
            </a:extLst>
          </p:cNvPr>
          <p:cNvSpPr/>
          <p:nvPr/>
        </p:nvSpPr>
        <p:spPr>
          <a:xfrm flipH="1">
            <a:off x="7285523" y="5614813"/>
            <a:ext cx="882869" cy="315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FAC14C30-55CC-4373-B384-1E7CEA0AA4DE}"/>
              </a:ext>
            </a:extLst>
          </p:cNvPr>
          <p:cNvSpPr/>
          <p:nvPr/>
        </p:nvSpPr>
        <p:spPr>
          <a:xfrm flipH="1">
            <a:off x="8791873" y="4261041"/>
            <a:ext cx="882869" cy="315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F8AD4AB7-EE97-451A-AA4A-B8E44F0E1347}"/>
              </a:ext>
            </a:extLst>
          </p:cNvPr>
          <p:cNvSpPr/>
          <p:nvPr/>
        </p:nvSpPr>
        <p:spPr>
          <a:xfrm flipH="1">
            <a:off x="2648598" y="4915114"/>
            <a:ext cx="882869" cy="315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B5EA16DC-E9D9-4227-84F3-9BFA609C8FF8}"/>
              </a:ext>
            </a:extLst>
          </p:cNvPr>
          <p:cNvSpPr/>
          <p:nvPr/>
        </p:nvSpPr>
        <p:spPr>
          <a:xfrm flipH="1">
            <a:off x="2740384" y="1305642"/>
            <a:ext cx="882869" cy="315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931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4D27FC5-524B-4949-B9DA-69B78F168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" y="3429000"/>
            <a:ext cx="3951515" cy="2056380"/>
          </a:xfrm>
        </p:spPr>
        <p:txBody>
          <a:bodyPr>
            <a:noAutofit/>
          </a:bodyPr>
          <a:lstStyle/>
          <a:p>
            <a:pPr algn="ctr"/>
            <a:r>
              <a:rPr lang="id-ID" sz="6000" u="sng" dirty="0">
                <a:latin typeface="Bebas Neue" panose="020B0606020202050201" pitchFamily="34" charset="0"/>
              </a:rPr>
              <a:t>TRANSFER</a:t>
            </a:r>
            <a:br>
              <a:rPr lang="id-ID" sz="6000" dirty="0">
                <a:latin typeface="Bebas Neue" panose="020B0606020202050201" pitchFamily="34" charset="0"/>
              </a:rPr>
            </a:br>
            <a:r>
              <a:rPr lang="id-ID" sz="6000" spc="600" dirty="0">
                <a:latin typeface="Bebas Neue" panose="020B0606020202050201" pitchFamily="34" charset="0"/>
              </a:rPr>
              <a:t>ILMU</a:t>
            </a:r>
            <a:endParaRPr lang="en-GB" sz="6000" spc="600" dirty="0">
              <a:latin typeface="Bebas Neue" panose="020B0606020202050201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40F5B-9ABF-445A-A117-40F084308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0" y="360363"/>
            <a:ext cx="7808686" cy="6137274"/>
          </a:xfrm>
        </p:spPr>
        <p:txBody>
          <a:bodyPr anchor="ctr"/>
          <a:lstStyle/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id-ID" dirty="0">
                <a:latin typeface="Montserrat" panose="00000500000000000000" pitchFamily="2" charset="0"/>
              </a:rPr>
              <a:t>Raspberry pi / laptop?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id-ID" dirty="0">
                <a:latin typeface="Montserrat" panose="00000500000000000000" pitchFamily="2" charset="0"/>
              </a:rPr>
              <a:t>Color Based Tracking Python+Opencv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id-ID" dirty="0">
                <a:latin typeface="Montserrat" panose="00000500000000000000" pitchFamily="2" charset="0"/>
              </a:rPr>
              <a:t>Machine Learning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id-ID" dirty="0">
                <a:latin typeface="Montserrat" panose="00000500000000000000" pitchFamily="2" charset="0"/>
              </a:rPr>
              <a:t>Indoor Localization</a:t>
            </a:r>
            <a:endParaRPr lang="en-GB" dirty="0">
              <a:latin typeface="Montserrat" panose="00000500000000000000" pitchFamily="2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0F6E2F1-3CFC-44A6-B073-8DC2C6F50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8" y="1118394"/>
            <a:ext cx="2670623" cy="205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0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E178E09-47ED-4D87-A642-1D9FE1245CD2}"/>
              </a:ext>
            </a:extLst>
          </p:cNvPr>
          <p:cNvSpPr/>
          <p:nvPr/>
        </p:nvSpPr>
        <p:spPr>
          <a:xfrm>
            <a:off x="1878416" y="466430"/>
            <a:ext cx="1749972" cy="55179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START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602B63E0-83A6-4AC4-9985-A9343F1F9CC1}"/>
              </a:ext>
            </a:extLst>
          </p:cNvPr>
          <p:cNvSpPr/>
          <p:nvPr/>
        </p:nvSpPr>
        <p:spPr>
          <a:xfrm>
            <a:off x="1449273" y="1563079"/>
            <a:ext cx="2608254" cy="842834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Omnivision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8691069B-1879-4D5F-B6E2-2861DDB0DDB9}"/>
              </a:ext>
            </a:extLst>
          </p:cNvPr>
          <p:cNvSpPr/>
          <p:nvPr/>
        </p:nvSpPr>
        <p:spPr>
          <a:xfrm>
            <a:off x="1854765" y="3050852"/>
            <a:ext cx="1797269" cy="69116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Bilateral blur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83E2F8-09CD-4DF8-B110-17135EDD196F}"/>
              </a:ext>
            </a:extLst>
          </p:cNvPr>
          <p:cNvCxnSpPr>
            <a:cxnSpLocks/>
            <a:stCxn id="5" idx="2"/>
            <a:endCxn id="8" idx="1"/>
          </p:cNvCxnSpPr>
          <p:nvPr/>
        </p:nvCxnSpPr>
        <p:spPr>
          <a:xfrm flipH="1">
            <a:off x="2753400" y="1018223"/>
            <a:ext cx="2" cy="544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0AFFF1-43F7-4278-A74A-97D3DB78C2E3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2753400" y="2405913"/>
            <a:ext cx="0" cy="644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81B5521-2FC1-40B4-9A1F-6EE57116AF67}"/>
              </a:ext>
            </a:extLst>
          </p:cNvPr>
          <p:cNvCxnSpPr>
            <a:cxnSpLocks/>
            <a:stCxn id="10" idx="2"/>
            <a:endCxn id="51" idx="0"/>
          </p:cNvCxnSpPr>
          <p:nvPr/>
        </p:nvCxnSpPr>
        <p:spPr>
          <a:xfrm flipH="1">
            <a:off x="2750980" y="3742017"/>
            <a:ext cx="2420" cy="801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Terminator 67">
            <a:extLst>
              <a:ext uri="{FF2B5EF4-FFF2-40B4-BE49-F238E27FC236}">
                <a16:creationId xmlns:a16="http://schemas.microsoft.com/office/drawing/2014/main" id="{AEECB3F4-3860-4B1F-933B-8809E9A8214F}"/>
              </a:ext>
            </a:extLst>
          </p:cNvPr>
          <p:cNvSpPr/>
          <p:nvPr/>
        </p:nvSpPr>
        <p:spPr>
          <a:xfrm>
            <a:off x="8421281" y="5913624"/>
            <a:ext cx="1749972" cy="55179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END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D693C5-E4BB-45A8-8F56-AD1109DF8BE9}"/>
              </a:ext>
            </a:extLst>
          </p:cNvPr>
          <p:cNvCxnSpPr>
            <a:cxnSpLocks/>
            <a:stCxn id="93" idx="4"/>
            <a:endCxn id="95" idx="0"/>
          </p:cNvCxnSpPr>
          <p:nvPr/>
        </p:nvCxnSpPr>
        <p:spPr>
          <a:xfrm>
            <a:off x="9296268" y="3711944"/>
            <a:ext cx="0" cy="67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Process 50">
            <a:extLst>
              <a:ext uri="{FF2B5EF4-FFF2-40B4-BE49-F238E27FC236}">
                <a16:creationId xmlns:a16="http://schemas.microsoft.com/office/drawing/2014/main" id="{AEAD901A-5928-4D9E-BDAD-751FF2B9203F}"/>
              </a:ext>
            </a:extLst>
          </p:cNvPr>
          <p:cNvSpPr/>
          <p:nvPr/>
        </p:nvSpPr>
        <p:spPr>
          <a:xfrm>
            <a:off x="1852345" y="4543036"/>
            <a:ext cx="1797269" cy="69116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Convert HSV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335D5C7E-11C3-4037-976B-858C20BF6751}"/>
              </a:ext>
            </a:extLst>
          </p:cNvPr>
          <p:cNvSpPr/>
          <p:nvPr/>
        </p:nvSpPr>
        <p:spPr>
          <a:xfrm>
            <a:off x="5194742" y="3050852"/>
            <a:ext cx="1797269" cy="69116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Erosi &amp; Dilasi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19CA35C4-E20C-4D48-9FF2-AED3DFBAD00B}"/>
              </a:ext>
            </a:extLst>
          </p:cNvPr>
          <p:cNvSpPr/>
          <p:nvPr/>
        </p:nvSpPr>
        <p:spPr>
          <a:xfrm>
            <a:off x="5194742" y="1563079"/>
            <a:ext cx="1797269" cy="69116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Masking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57D8E84-464A-4A8A-A5D9-F1A298767410}"/>
              </a:ext>
            </a:extLst>
          </p:cNvPr>
          <p:cNvCxnSpPr>
            <a:cxnSpLocks/>
            <a:stCxn id="55" idx="2"/>
            <a:endCxn id="77" idx="0"/>
          </p:cNvCxnSpPr>
          <p:nvPr/>
        </p:nvCxnSpPr>
        <p:spPr>
          <a:xfrm>
            <a:off x="6093377" y="3742017"/>
            <a:ext cx="2623" cy="807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FCED666-2B2F-4EC3-B56A-669A5AD41F3A}"/>
              </a:ext>
            </a:extLst>
          </p:cNvPr>
          <p:cNvCxnSpPr>
            <a:stCxn id="69" idx="2"/>
            <a:endCxn id="55" idx="0"/>
          </p:cNvCxnSpPr>
          <p:nvPr/>
        </p:nvCxnSpPr>
        <p:spPr>
          <a:xfrm>
            <a:off x="6093377" y="2254244"/>
            <a:ext cx="0" cy="796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lowchart: Process 76">
            <a:extLst>
              <a:ext uri="{FF2B5EF4-FFF2-40B4-BE49-F238E27FC236}">
                <a16:creationId xmlns:a16="http://schemas.microsoft.com/office/drawing/2014/main" id="{E7E4F6D4-2D33-42B5-9FF4-88CC6D8D2A7C}"/>
              </a:ext>
            </a:extLst>
          </p:cNvPr>
          <p:cNvSpPr/>
          <p:nvPr/>
        </p:nvSpPr>
        <p:spPr>
          <a:xfrm>
            <a:off x="5197365" y="4549330"/>
            <a:ext cx="1797269" cy="69116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Find Contour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8" name="Flowchart: Process 77">
            <a:extLst>
              <a:ext uri="{FF2B5EF4-FFF2-40B4-BE49-F238E27FC236}">
                <a16:creationId xmlns:a16="http://schemas.microsoft.com/office/drawing/2014/main" id="{5F46C056-653D-4240-8A51-B53F5DEF8642}"/>
              </a:ext>
            </a:extLst>
          </p:cNvPr>
          <p:cNvSpPr/>
          <p:nvPr/>
        </p:nvSpPr>
        <p:spPr>
          <a:xfrm>
            <a:off x="8397632" y="1563079"/>
            <a:ext cx="1797269" cy="84283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Sudut terhadap robot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93" name="Flowchart: Data 92">
            <a:extLst>
              <a:ext uri="{FF2B5EF4-FFF2-40B4-BE49-F238E27FC236}">
                <a16:creationId xmlns:a16="http://schemas.microsoft.com/office/drawing/2014/main" id="{25EFCF47-0D23-4B5E-949A-D93E570AD275}"/>
              </a:ext>
            </a:extLst>
          </p:cNvPr>
          <p:cNvSpPr/>
          <p:nvPr/>
        </p:nvSpPr>
        <p:spPr>
          <a:xfrm>
            <a:off x="8129226" y="2957706"/>
            <a:ext cx="2334083" cy="754238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Pid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95" name="Flowchart: Process 94">
            <a:extLst>
              <a:ext uri="{FF2B5EF4-FFF2-40B4-BE49-F238E27FC236}">
                <a16:creationId xmlns:a16="http://schemas.microsoft.com/office/drawing/2014/main" id="{119B0323-EA76-45BE-9957-92F6F338DF35}"/>
              </a:ext>
            </a:extLst>
          </p:cNvPr>
          <p:cNvSpPr/>
          <p:nvPr/>
        </p:nvSpPr>
        <p:spPr>
          <a:xfrm>
            <a:off x="8397633" y="4391367"/>
            <a:ext cx="1797269" cy="84283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Kirim PID ke arduino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4C39455-C7C6-4B7A-991C-FF033C4303EB}"/>
              </a:ext>
            </a:extLst>
          </p:cNvPr>
          <p:cNvCxnSpPr>
            <a:cxnSpLocks/>
            <a:stCxn id="95" idx="2"/>
            <a:endCxn id="68" idx="0"/>
          </p:cNvCxnSpPr>
          <p:nvPr/>
        </p:nvCxnSpPr>
        <p:spPr>
          <a:xfrm flipH="1">
            <a:off x="9296267" y="5234201"/>
            <a:ext cx="1" cy="67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8FA2FA7-0DA5-4880-8377-B4968BB839A1}"/>
              </a:ext>
            </a:extLst>
          </p:cNvPr>
          <p:cNvCxnSpPr>
            <a:cxnSpLocks/>
            <a:stCxn id="78" idx="2"/>
            <a:endCxn id="93" idx="1"/>
          </p:cNvCxnSpPr>
          <p:nvPr/>
        </p:nvCxnSpPr>
        <p:spPr>
          <a:xfrm>
            <a:off x="9296267" y="2405913"/>
            <a:ext cx="1" cy="551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6ADEFDC5-60B2-43DA-B8BD-8019A5668685}"/>
              </a:ext>
            </a:extLst>
          </p:cNvPr>
          <p:cNvCxnSpPr>
            <a:cxnSpLocks/>
            <a:stCxn id="51" idx="2"/>
            <a:endCxn id="69" idx="1"/>
          </p:cNvCxnSpPr>
          <p:nvPr/>
        </p:nvCxnSpPr>
        <p:spPr>
          <a:xfrm rot="5400000" flipH="1" flipV="1">
            <a:off x="2310091" y="2349551"/>
            <a:ext cx="3325539" cy="2443762"/>
          </a:xfrm>
          <a:prstGeom prst="bentConnector4">
            <a:avLst>
              <a:gd name="adj1" fmla="val -6874"/>
              <a:gd name="adj2" fmla="val 68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441CEA2-D730-4F9C-BF6D-BBA634271E53}"/>
              </a:ext>
            </a:extLst>
          </p:cNvPr>
          <p:cNvCxnSpPr>
            <a:cxnSpLocks/>
            <a:stCxn id="77" idx="2"/>
            <a:endCxn id="78" idx="1"/>
          </p:cNvCxnSpPr>
          <p:nvPr/>
        </p:nvCxnSpPr>
        <p:spPr>
          <a:xfrm rot="5400000" flipH="1" flipV="1">
            <a:off x="5618816" y="2461680"/>
            <a:ext cx="3255999" cy="2301632"/>
          </a:xfrm>
          <a:prstGeom prst="bentConnector4">
            <a:avLst>
              <a:gd name="adj1" fmla="val -7021"/>
              <a:gd name="adj2" fmla="val 695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itle 1">
            <a:extLst>
              <a:ext uri="{FF2B5EF4-FFF2-40B4-BE49-F238E27FC236}">
                <a16:creationId xmlns:a16="http://schemas.microsoft.com/office/drawing/2014/main" id="{A07442B6-3978-4BF8-A635-35402864D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68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id-ID" sz="5400" dirty="0">
                <a:latin typeface="Bebas Neue" panose="020B0606020202050201" pitchFamily="34" charset="0"/>
              </a:rPr>
              <a:t>COLOR SEGMENTATION</a:t>
            </a:r>
            <a:endParaRPr lang="en-GB" sz="5400" dirty="0">
              <a:latin typeface="Bebas Neue" panose="020B0606020202050201" pitchFamily="34" charset="0"/>
            </a:endParaRP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E20E5F54-CDFA-49F7-AA96-AD1E99C77D0F}"/>
              </a:ext>
            </a:extLst>
          </p:cNvPr>
          <p:cNvSpPr/>
          <p:nvPr/>
        </p:nvSpPr>
        <p:spPr>
          <a:xfrm>
            <a:off x="565093" y="1811075"/>
            <a:ext cx="882869" cy="315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716ECD39-1A11-4303-8094-A4CA35180A6B}"/>
              </a:ext>
            </a:extLst>
          </p:cNvPr>
          <p:cNvSpPr/>
          <p:nvPr/>
        </p:nvSpPr>
        <p:spPr>
          <a:xfrm>
            <a:off x="10402582" y="3177170"/>
            <a:ext cx="882869" cy="315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929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E178E09-47ED-4D87-A642-1D9FE1245CD2}"/>
              </a:ext>
            </a:extLst>
          </p:cNvPr>
          <p:cNvSpPr/>
          <p:nvPr/>
        </p:nvSpPr>
        <p:spPr>
          <a:xfrm>
            <a:off x="1884343" y="1286071"/>
            <a:ext cx="1749972" cy="55179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START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602B63E0-83A6-4AC4-9985-A9343F1F9CC1}"/>
              </a:ext>
            </a:extLst>
          </p:cNvPr>
          <p:cNvSpPr/>
          <p:nvPr/>
        </p:nvSpPr>
        <p:spPr>
          <a:xfrm>
            <a:off x="1458658" y="4907960"/>
            <a:ext cx="2608254" cy="842834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Kamera Depan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83E2F8-09CD-4DF8-B110-17135EDD196F}"/>
              </a:ext>
            </a:extLst>
          </p:cNvPr>
          <p:cNvCxnSpPr>
            <a:cxnSpLocks/>
            <a:stCxn id="26" idx="2"/>
            <a:endCxn id="8" idx="1"/>
          </p:cNvCxnSpPr>
          <p:nvPr/>
        </p:nvCxnSpPr>
        <p:spPr>
          <a:xfrm>
            <a:off x="2755874" y="4526590"/>
            <a:ext cx="6911" cy="381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0AFFF1-43F7-4278-A74A-97D3DB78C2E3}"/>
              </a:ext>
            </a:extLst>
          </p:cNvPr>
          <p:cNvCxnSpPr>
            <a:cxnSpLocks/>
            <a:stCxn id="46" idx="4"/>
            <a:endCxn id="26" idx="0"/>
          </p:cNvCxnSpPr>
          <p:nvPr/>
        </p:nvCxnSpPr>
        <p:spPr>
          <a:xfrm>
            <a:off x="2752089" y="2977673"/>
            <a:ext cx="3785" cy="413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81B5521-2FC1-40B4-9A1F-6EE57116AF67}"/>
              </a:ext>
            </a:extLst>
          </p:cNvPr>
          <p:cNvCxnSpPr>
            <a:cxnSpLocks/>
            <a:stCxn id="51" idx="2"/>
            <a:endCxn id="95" idx="0"/>
          </p:cNvCxnSpPr>
          <p:nvPr/>
        </p:nvCxnSpPr>
        <p:spPr>
          <a:xfrm flipH="1">
            <a:off x="9548813" y="2851988"/>
            <a:ext cx="1" cy="64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Terminator 67">
            <a:extLst>
              <a:ext uri="{FF2B5EF4-FFF2-40B4-BE49-F238E27FC236}">
                <a16:creationId xmlns:a16="http://schemas.microsoft.com/office/drawing/2014/main" id="{AEECB3F4-3860-4B1F-933B-8809E9A8214F}"/>
              </a:ext>
            </a:extLst>
          </p:cNvPr>
          <p:cNvSpPr/>
          <p:nvPr/>
        </p:nvSpPr>
        <p:spPr>
          <a:xfrm>
            <a:off x="8673826" y="6043547"/>
            <a:ext cx="1749972" cy="551793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END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D693C5-E4BB-45A8-8F56-AD1109DF8BE9}"/>
              </a:ext>
            </a:extLst>
          </p:cNvPr>
          <p:cNvCxnSpPr>
            <a:cxnSpLocks/>
            <a:stCxn id="95" idx="2"/>
            <a:endCxn id="93" idx="1"/>
          </p:cNvCxnSpPr>
          <p:nvPr/>
        </p:nvCxnSpPr>
        <p:spPr>
          <a:xfrm>
            <a:off x="9548813" y="4339308"/>
            <a:ext cx="4217" cy="612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Process 50">
            <a:extLst>
              <a:ext uri="{FF2B5EF4-FFF2-40B4-BE49-F238E27FC236}">
                <a16:creationId xmlns:a16="http://schemas.microsoft.com/office/drawing/2014/main" id="{AEAD901A-5928-4D9E-BDAD-751FF2B9203F}"/>
              </a:ext>
            </a:extLst>
          </p:cNvPr>
          <p:cNvSpPr/>
          <p:nvPr/>
        </p:nvSpPr>
        <p:spPr>
          <a:xfrm>
            <a:off x="8650179" y="2160823"/>
            <a:ext cx="1797269" cy="69116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Yolo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19CA35C4-E20C-4D48-9FF2-AED3DFBAD00B}"/>
              </a:ext>
            </a:extLst>
          </p:cNvPr>
          <p:cNvSpPr/>
          <p:nvPr/>
        </p:nvSpPr>
        <p:spPr>
          <a:xfrm>
            <a:off x="5197365" y="3648143"/>
            <a:ext cx="1797269" cy="69116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Putar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FCED666-2B2F-4EC3-B56A-669A5AD41F3A}"/>
              </a:ext>
            </a:extLst>
          </p:cNvPr>
          <p:cNvCxnSpPr>
            <a:cxnSpLocks/>
            <a:stCxn id="26" idx="3"/>
            <a:endCxn id="69" idx="1"/>
          </p:cNvCxnSpPr>
          <p:nvPr/>
        </p:nvCxnSpPr>
        <p:spPr>
          <a:xfrm>
            <a:off x="4060000" y="3959080"/>
            <a:ext cx="1137365" cy="34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lowchart: Data 92">
            <a:extLst>
              <a:ext uri="{FF2B5EF4-FFF2-40B4-BE49-F238E27FC236}">
                <a16:creationId xmlns:a16="http://schemas.microsoft.com/office/drawing/2014/main" id="{25EFCF47-0D23-4B5E-949A-D93E570AD275}"/>
              </a:ext>
            </a:extLst>
          </p:cNvPr>
          <p:cNvSpPr/>
          <p:nvPr/>
        </p:nvSpPr>
        <p:spPr>
          <a:xfrm>
            <a:off x="8385988" y="4952257"/>
            <a:ext cx="2334083" cy="754238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PID Gawang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95" name="Flowchart: Process 94">
            <a:extLst>
              <a:ext uri="{FF2B5EF4-FFF2-40B4-BE49-F238E27FC236}">
                <a16:creationId xmlns:a16="http://schemas.microsoft.com/office/drawing/2014/main" id="{119B0323-EA76-45BE-9957-92F6F338DF35}"/>
              </a:ext>
            </a:extLst>
          </p:cNvPr>
          <p:cNvSpPr/>
          <p:nvPr/>
        </p:nvSpPr>
        <p:spPr>
          <a:xfrm>
            <a:off x="8650178" y="3496474"/>
            <a:ext cx="1797269" cy="84283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Sudut Gawang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4C39455-C7C6-4B7A-991C-FF033C4303EB}"/>
              </a:ext>
            </a:extLst>
          </p:cNvPr>
          <p:cNvCxnSpPr>
            <a:cxnSpLocks/>
            <a:stCxn id="93" idx="4"/>
            <a:endCxn id="68" idx="0"/>
          </p:cNvCxnSpPr>
          <p:nvPr/>
        </p:nvCxnSpPr>
        <p:spPr>
          <a:xfrm flipH="1">
            <a:off x="9548812" y="5706495"/>
            <a:ext cx="4218" cy="337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6ADEFDC5-60B2-43DA-B8BD-8019A5668685}"/>
              </a:ext>
            </a:extLst>
          </p:cNvPr>
          <p:cNvCxnSpPr>
            <a:cxnSpLocks/>
            <a:stCxn id="8" idx="5"/>
            <a:endCxn id="51" idx="1"/>
          </p:cNvCxnSpPr>
          <p:nvPr/>
        </p:nvCxnSpPr>
        <p:spPr>
          <a:xfrm flipV="1">
            <a:off x="3806087" y="2506406"/>
            <a:ext cx="4844092" cy="2822971"/>
          </a:xfrm>
          <a:prstGeom prst="bentConnector3">
            <a:avLst>
              <a:gd name="adj1" fmla="val 792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441CEA2-D730-4F9C-BF6D-BBA634271E53}"/>
              </a:ext>
            </a:extLst>
          </p:cNvPr>
          <p:cNvCxnSpPr>
            <a:cxnSpLocks/>
            <a:stCxn id="69" idx="0"/>
            <a:endCxn id="46" idx="5"/>
          </p:cNvCxnSpPr>
          <p:nvPr/>
        </p:nvCxnSpPr>
        <p:spPr>
          <a:xfrm rot="16200000" flipV="1">
            <a:off x="4399753" y="1951895"/>
            <a:ext cx="1091887" cy="23006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itle 1">
            <a:extLst>
              <a:ext uri="{FF2B5EF4-FFF2-40B4-BE49-F238E27FC236}">
                <a16:creationId xmlns:a16="http://schemas.microsoft.com/office/drawing/2014/main" id="{A07442B6-3978-4BF8-A635-35402864D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68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id-ID" sz="5400" dirty="0">
                <a:latin typeface="Bebas Neue" panose="020B0606020202050201" pitchFamily="34" charset="0"/>
              </a:rPr>
              <a:t>DETEKSI GAWANG</a:t>
            </a:r>
            <a:endParaRPr lang="en-GB" sz="5400" dirty="0">
              <a:latin typeface="Bebas Neue" panose="020B0606020202050201" pitchFamily="34" charset="0"/>
            </a:endParaRP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E20E5F54-CDFA-49F7-AA96-AD1E99C77D0F}"/>
              </a:ext>
            </a:extLst>
          </p:cNvPr>
          <p:cNvSpPr/>
          <p:nvPr/>
        </p:nvSpPr>
        <p:spPr>
          <a:xfrm>
            <a:off x="565093" y="2504763"/>
            <a:ext cx="882869" cy="315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716ECD39-1A11-4303-8094-A4CA35180A6B}"/>
              </a:ext>
            </a:extLst>
          </p:cNvPr>
          <p:cNvSpPr/>
          <p:nvPr/>
        </p:nvSpPr>
        <p:spPr>
          <a:xfrm>
            <a:off x="10733342" y="5164151"/>
            <a:ext cx="882869" cy="315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id="{CF891665-2958-4039-ACC2-7BFA725CDB16}"/>
              </a:ext>
            </a:extLst>
          </p:cNvPr>
          <p:cNvSpPr/>
          <p:nvPr/>
        </p:nvSpPr>
        <p:spPr>
          <a:xfrm>
            <a:off x="1451747" y="3391569"/>
            <a:ext cx="2608253" cy="1135021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ysClr val="windowText" lastClr="000000"/>
                </a:solidFill>
                <a:latin typeface="Montserrat" panose="00000500000000000000" pitchFamily="2" charset="0"/>
              </a:rPr>
              <a:t>Heading benar?</a:t>
            </a:r>
            <a:endParaRPr lang="en-GB" dirty="0">
              <a:solidFill>
                <a:sysClr val="windowText" lastClr="000000"/>
              </a:solidFill>
              <a:latin typeface="Montserrat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AC580B-D9E9-424A-BD83-C7F4A242B9DB}"/>
              </a:ext>
            </a:extLst>
          </p:cNvPr>
          <p:cNvSpPr txBox="1"/>
          <p:nvPr/>
        </p:nvSpPr>
        <p:spPr>
          <a:xfrm>
            <a:off x="2917252" y="4496471"/>
            <a:ext cx="29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Montserrat" panose="00000500000000000000" pitchFamily="2" charset="0"/>
              </a:rPr>
              <a:t>Y</a:t>
            </a:r>
            <a:endParaRPr lang="en-GB" dirty="0">
              <a:latin typeface="Montserrat" panose="000005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4C70B9-9CE0-442C-B53C-E4423D6264A0}"/>
              </a:ext>
            </a:extLst>
          </p:cNvPr>
          <p:cNvSpPr txBox="1"/>
          <p:nvPr/>
        </p:nvSpPr>
        <p:spPr>
          <a:xfrm>
            <a:off x="3754681" y="3174377"/>
            <a:ext cx="33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Montserrat" panose="00000500000000000000" pitchFamily="2" charset="0"/>
              </a:rPr>
              <a:t>N</a:t>
            </a:r>
            <a:endParaRPr lang="en-GB" dirty="0">
              <a:latin typeface="Montserrat" panose="00000500000000000000" pitchFamily="2" charset="0"/>
            </a:endParaRPr>
          </a:p>
        </p:txBody>
      </p:sp>
      <p:sp>
        <p:nvSpPr>
          <p:cNvPr id="46" name="Flowchart: Data 45">
            <a:extLst>
              <a:ext uri="{FF2B5EF4-FFF2-40B4-BE49-F238E27FC236}">
                <a16:creationId xmlns:a16="http://schemas.microsoft.com/office/drawing/2014/main" id="{E5676B9C-0805-436C-8DC5-DF760BD92BCF}"/>
              </a:ext>
            </a:extLst>
          </p:cNvPr>
          <p:cNvSpPr/>
          <p:nvPr/>
        </p:nvSpPr>
        <p:spPr>
          <a:xfrm>
            <a:off x="1447962" y="2134839"/>
            <a:ext cx="2608254" cy="842834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Montserrat" panose="00000500000000000000" pitchFamily="2" charset="0"/>
              </a:rPr>
              <a:t>Heading</a:t>
            </a:r>
            <a:endParaRPr lang="en-GB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1FCACE-DB7C-4CA9-8865-0E9E422D9566}"/>
              </a:ext>
            </a:extLst>
          </p:cNvPr>
          <p:cNvCxnSpPr>
            <a:stCxn id="5" idx="2"/>
            <a:endCxn id="46" idx="1"/>
          </p:cNvCxnSpPr>
          <p:nvPr/>
        </p:nvCxnSpPr>
        <p:spPr>
          <a:xfrm flipH="1">
            <a:off x="2752089" y="1837864"/>
            <a:ext cx="7240" cy="296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E16E9359-CEEA-45A9-A1A3-DB82BBDDBBBF}"/>
              </a:ext>
            </a:extLst>
          </p:cNvPr>
          <p:cNvSpPr/>
          <p:nvPr/>
        </p:nvSpPr>
        <p:spPr>
          <a:xfrm>
            <a:off x="518848" y="5164151"/>
            <a:ext cx="882869" cy="315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69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85101-5532-47D3-9FF3-44881F99E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d-ID" sz="8000" b="1" dirty="0">
                <a:latin typeface="Bebas Neue" panose="020B0606020202050201" pitchFamily="34" charset="0"/>
                <a:cs typeface="Poppins" panose="00000500000000000000" pitchFamily="2" charset="0"/>
              </a:rPr>
              <a:t>KRSBI</a:t>
            </a:r>
            <a:endParaRPr lang="en-GB" sz="8000" b="1" dirty="0">
              <a:latin typeface="Bebas Neue" panose="020B0606020202050201" pitchFamily="34" charset="0"/>
              <a:cs typeface="Poppins" panose="00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C8F2B-FDB5-4DB3-BC69-9F53B2272C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>
                <a:latin typeface="Montserrat" panose="00000500000000000000" pitchFamily="2" charset="0"/>
              </a:rPr>
              <a:t>Maladi</a:t>
            </a:r>
            <a:endParaRPr lang="en-GB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370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4D27FC5-524B-4949-B9DA-69B78F168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00"/>
            <a:ext cx="3951515" cy="2056380"/>
          </a:xfrm>
        </p:spPr>
        <p:txBody>
          <a:bodyPr>
            <a:noAutofit/>
          </a:bodyPr>
          <a:lstStyle/>
          <a:p>
            <a:pPr algn="ctr"/>
            <a:r>
              <a:rPr lang="id-ID" sz="6000" u="sng" dirty="0">
                <a:latin typeface="Bebas Neue" panose="020B0606020202050201" pitchFamily="34" charset="0"/>
              </a:rPr>
              <a:t>TRANSFER</a:t>
            </a:r>
            <a:br>
              <a:rPr lang="id-ID" sz="6000" dirty="0">
                <a:latin typeface="Bebas Neue" panose="020B0606020202050201" pitchFamily="34" charset="0"/>
              </a:rPr>
            </a:br>
            <a:r>
              <a:rPr lang="id-ID" sz="6000" spc="600" dirty="0">
                <a:latin typeface="Bebas Neue" panose="020B0606020202050201" pitchFamily="34" charset="0"/>
              </a:rPr>
              <a:t>ILMU</a:t>
            </a:r>
            <a:endParaRPr lang="en-GB" sz="6000" spc="600" dirty="0">
              <a:latin typeface="Bebas Neue" panose="020B0606020202050201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40F5B-9ABF-445A-A117-40F084308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0" y="1814285"/>
            <a:ext cx="7808686" cy="4683351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d-ID" dirty="0">
                <a:latin typeface="Montserrat" panose="00000500000000000000" pitchFamily="2" charset="0"/>
              </a:rPr>
              <a:t>Kecepatan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d-ID" dirty="0">
                <a:latin typeface="Montserrat" panose="00000500000000000000" pitchFamily="2" charset="0"/>
              </a:rPr>
              <a:t>Setting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d-ID" dirty="0">
                <a:latin typeface="Montserrat" panose="00000500000000000000" pitchFamily="2" charset="0"/>
              </a:rPr>
              <a:t>Referensi tim lain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0F6E2F1-3CFC-44A6-B073-8DC2C6F50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8" y="1118394"/>
            <a:ext cx="2670623" cy="205638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E9471E-7D1D-4A92-8CC1-6A056F93485D}"/>
              </a:ext>
            </a:extLst>
          </p:cNvPr>
          <p:cNvSpPr txBox="1">
            <a:spLocks/>
          </p:cNvSpPr>
          <p:nvPr/>
        </p:nvSpPr>
        <p:spPr>
          <a:xfrm>
            <a:off x="3759200" y="632165"/>
            <a:ext cx="7808686" cy="972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id-ID" sz="4400" dirty="0">
                <a:latin typeface="Bebas Neue" panose="020B0606020202050201" pitchFamily="34" charset="0"/>
              </a:rPr>
              <a:t>laptop </a:t>
            </a:r>
          </a:p>
        </p:txBody>
      </p:sp>
    </p:spTree>
    <p:extLst>
      <p:ext uri="{BB962C8B-B14F-4D97-AF65-F5344CB8AC3E}">
        <p14:creationId xmlns:p14="http://schemas.microsoft.com/office/powerpoint/2010/main" val="401088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4D27FC5-524B-4949-B9DA-69B78F168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00"/>
            <a:ext cx="3951515" cy="2056380"/>
          </a:xfrm>
        </p:spPr>
        <p:txBody>
          <a:bodyPr>
            <a:noAutofit/>
          </a:bodyPr>
          <a:lstStyle/>
          <a:p>
            <a:pPr algn="ctr"/>
            <a:r>
              <a:rPr lang="id-ID" sz="6000" u="sng" dirty="0">
                <a:latin typeface="Bebas Neue" panose="020B0606020202050201" pitchFamily="34" charset="0"/>
              </a:rPr>
              <a:t>TRANSFER</a:t>
            </a:r>
            <a:br>
              <a:rPr lang="id-ID" sz="6000" dirty="0">
                <a:latin typeface="Bebas Neue" panose="020B0606020202050201" pitchFamily="34" charset="0"/>
              </a:rPr>
            </a:br>
            <a:r>
              <a:rPr lang="id-ID" sz="6000" spc="600" dirty="0">
                <a:latin typeface="Bebas Neue" panose="020B0606020202050201" pitchFamily="34" charset="0"/>
              </a:rPr>
              <a:t>ILMU</a:t>
            </a:r>
            <a:endParaRPr lang="en-GB" sz="6000" spc="600" dirty="0">
              <a:latin typeface="Bebas Neue" panose="020B0606020202050201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40F5B-9ABF-445A-A117-40F084308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0" y="1814285"/>
            <a:ext cx="7808686" cy="4683351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d-ID" dirty="0">
                <a:latin typeface="Montserrat" panose="00000500000000000000" pitchFamily="2" charset="0"/>
              </a:rPr>
              <a:t>Python = Support opencv, ringan, mudah, banyak referensi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d-ID" dirty="0">
                <a:latin typeface="Montserrat" panose="00000500000000000000" pitchFamily="2" charset="0"/>
              </a:rPr>
              <a:t>Tracking Bola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d-ID" dirty="0">
                <a:latin typeface="Montserrat" panose="00000500000000000000" pitchFamily="2" charset="0"/>
              </a:rPr>
              <a:t>Kesulitan untuk gawang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d-ID" dirty="0">
                <a:latin typeface="Montserrat" panose="00000500000000000000" pitchFamily="2" charset="0"/>
              </a:rPr>
              <a:t>Mengenali kawan dan lawan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0F6E2F1-3CFC-44A6-B073-8DC2C6F50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8" y="1118394"/>
            <a:ext cx="2670623" cy="205638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E9471E-7D1D-4A92-8CC1-6A056F93485D}"/>
              </a:ext>
            </a:extLst>
          </p:cNvPr>
          <p:cNvSpPr txBox="1">
            <a:spLocks/>
          </p:cNvSpPr>
          <p:nvPr/>
        </p:nvSpPr>
        <p:spPr>
          <a:xfrm>
            <a:off x="3759200" y="632165"/>
            <a:ext cx="7808686" cy="972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GB" sz="4400" dirty="0" err="1">
                <a:latin typeface="Bebas Neue" panose="020B0606020202050201" pitchFamily="34" charset="0"/>
              </a:rPr>
              <a:t>Color</a:t>
            </a:r>
            <a:r>
              <a:rPr lang="en-GB" sz="4400" dirty="0">
                <a:latin typeface="Bebas Neue" panose="020B0606020202050201" pitchFamily="34" charset="0"/>
              </a:rPr>
              <a:t> Based Tracking </a:t>
            </a:r>
            <a:r>
              <a:rPr lang="en-GB" sz="4400" dirty="0" err="1">
                <a:latin typeface="Bebas Neue" panose="020B0606020202050201" pitchFamily="34" charset="0"/>
              </a:rPr>
              <a:t>Python+Opencv</a:t>
            </a:r>
            <a:endParaRPr lang="id-ID" sz="44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51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4D27FC5-524B-4949-B9DA-69B78F168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00"/>
            <a:ext cx="3951515" cy="2056380"/>
          </a:xfrm>
        </p:spPr>
        <p:txBody>
          <a:bodyPr>
            <a:noAutofit/>
          </a:bodyPr>
          <a:lstStyle/>
          <a:p>
            <a:pPr algn="ctr"/>
            <a:r>
              <a:rPr lang="id-ID" sz="6000" u="sng" dirty="0">
                <a:latin typeface="Bebas Neue" panose="020B0606020202050201" pitchFamily="34" charset="0"/>
              </a:rPr>
              <a:t>TRANSFER</a:t>
            </a:r>
            <a:br>
              <a:rPr lang="id-ID" sz="6000" dirty="0">
                <a:latin typeface="Bebas Neue" panose="020B0606020202050201" pitchFamily="34" charset="0"/>
              </a:rPr>
            </a:br>
            <a:r>
              <a:rPr lang="id-ID" sz="6000" spc="600" dirty="0">
                <a:latin typeface="Bebas Neue" panose="020B0606020202050201" pitchFamily="34" charset="0"/>
              </a:rPr>
              <a:t>ILMU</a:t>
            </a:r>
            <a:endParaRPr lang="en-GB" sz="6000" spc="600" dirty="0">
              <a:latin typeface="Bebas Neue" panose="020B0606020202050201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40F5B-9ABF-445A-A117-40F084308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0" y="1814285"/>
            <a:ext cx="7808686" cy="4683351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d-ID" dirty="0">
                <a:latin typeface="Montserrat" panose="00000500000000000000" pitchFamily="2" charset="0"/>
              </a:rPr>
              <a:t>Solusi Gawang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d-ID" dirty="0">
                <a:latin typeface="Montserrat" panose="00000500000000000000" pitchFamily="2" charset="0"/>
              </a:rPr>
              <a:t>Tensorflow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d-ID" dirty="0">
                <a:latin typeface="Montserrat" panose="00000500000000000000" pitchFamily="2" charset="0"/>
              </a:rPr>
              <a:t>Yolo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0F6E2F1-3CFC-44A6-B073-8DC2C6F50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8" y="1118394"/>
            <a:ext cx="2670623" cy="205638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E9471E-7D1D-4A92-8CC1-6A056F93485D}"/>
              </a:ext>
            </a:extLst>
          </p:cNvPr>
          <p:cNvSpPr txBox="1">
            <a:spLocks/>
          </p:cNvSpPr>
          <p:nvPr/>
        </p:nvSpPr>
        <p:spPr>
          <a:xfrm>
            <a:off x="3759200" y="632165"/>
            <a:ext cx="7808686" cy="972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id-ID" sz="4400" dirty="0">
                <a:latin typeface="Bebas Neue" panose="020B0606020202050201" pitchFamily="34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22540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4D27FC5-524B-4949-B9DA-69B78F168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00"/>
            <a:ext cx="3951515" cy="2056380"/>
          </a:xfrm>
        </p:spPr>
        <p:txBody>
          <a:bodyPr>
            <a:noAutofit/>
          </a:bodyPr>
          <a:lstStyle/>
          <a:p>
            <a:pPr algn="ctr"/>
            <a:r>
              <a:rPr lang="id-ID" sz="6000" u="sng" dirty="0">
                <a:latin typeface="Bebas Neue" panose="020B0606020202050201" pitchFamily="34" charset="0"/>
              </a:rPr>
              <a:t>TRANSFER</a:t>
            </a:r>
            <a:br>
              <a:rPr lang="id-ID" sz="6000" dirty="0">
                <a:latin typeface="Bebas Neue" panose="020B0606020202050201" pitchFamily="34" charset="0"/>
              </a:rPr>
            </a:br>
            <a:r>
              <a:rPr lang="id-ID" sz="6000" spc="600" dirty="0">
                <a:latin typeface="Bebas Neue" panose="020B0606020202050201" pitchFamily="34" charset="0"/>
              </a:rPr>
              <a:t>ILMU</a:t>
            </a:r>
            <a:endParaRPr lang="en-GB" sz="6000" spc="600" dirty="0">
              <a:latin typeface="Bebas Neue" panose="020B0606020202050201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40F5B-9ABF-445A-A117-40F084308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0" y="1814285"/>
            <a:ext cx="7808686" cy="4683351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d-ID" dirty="0">
                <a:latin typeface="Montserrat" panose="00000500000000000000" pitchFamily="2" charset="0"/>
              </a:rPr>
              <a:t>Tahun lalu belum bisa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d-ID" dirty="0">
                <a:latin typeface="Montserrat" panose="00000500000000000000" pitchFamily="2" charset="0"/>
              </a:rPr>
              <a:t>Pozxy(Tidak sesuai dengan rule)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0F6E2F1-3CFC-44A6-B073-8DC2C6F50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8" y="1118394"/>
            <a:ext cx="2670623" cy="205638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E9471E-7D1D-4A92-8CC1-6A056F93485D}"/>
              </a:ext>
            </a:extLst>
          </p:cNvPr>
          <p:cNvSpPr txBox="1">
            <a:spLocks/>
          </p:cNvSpPr>
          <p:nvPr/>
        </p:nvSpPr>
        <p:spPr>
          <a:xfrm>
            <a:off x="3759200" y="632165"/>
            <a:ext cx="7808686" cy="972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id-ID" sz="4400" dirty="0">
                <a:latin typeface="Bebas Neue" panose="020B0606020202050201" pitchFamily="34" charset="0"/>
              </a:rPr>
              <a:t>INDOOR LOCALIZATION</a:t>
            </a:r>
          </a:p>
        </p:txBody>
      </p:sp>
    </p:spTree>
    <p:extLst>
      <p:ext uri="{BB962C8B-B14F-4D97-AF65-F5344CB8AC3E}">
        <p14:creationId xmlns:p14="http://schemas.microsoft.com/office/powerpoint/2010/main" val="244024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70BC0-5005-4737-9FCA-AF9BCCAE2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621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id-ID" dirty="0">
                <a:latin typeface="Bebas Neue" panose="020B0606020202050201" pitchFamily="34" charset="0"/>
              </a:rPr>
              <a:t>BELAJAR</a:t>
            </a:r>
            <a:endParaRPr lang="en-GB" dirty="0">
              <a:latin typeface="Bebas Neue" panose="020B0606020202050201" pitchFamily="34" charset="0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C68A2AA-5B57-433D-B9B9-4B984663A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630" y="2635630"/>
            <a:ext cx="1586740" cy="1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62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4D27FC5-524B-4949-B9DA-69B78F168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00"/>
            <a:ext cx="3951515" cy="2056380"/>
          </a:xfrm>
        </p:spPr>
        <p:txBody>
          <a:bodyPr>
            <a:noAutofit/>
          </a:bodyPr>
          <a:lstStyle/>
          <a:p>
            <a:pPr algn="ctr"/>
            <a:r>
              <a:rPr lang="id-ID" sz="6000" u="sng" dirty="0">
                <a:latin typeface="Bebas Neue" panose="020B0606020202050201" pitchFamily="34" charset="0"/>
              </a:rPr>
              <a:t>Belajar</a:t>
            </a:r>
            <a:endParaRPr lang="en-GB" sz="6000" spc="600" dirty="0">
              <a:latin typeface="Bebas Neue" panose="020B0606020202050201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40F5B-9ABF-445A-A117-40F084308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0" y="1"/>
            <a:ext cx="7808686" cy="6497636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id-ID" dirty="0">
                <a:latin typeface="Montserrat" panose="00000500000000000000" pitchFamily="2" charset="0"/>
              </a:rPr>
              <a:t>Omnivision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id-ID" dirty="0">
                <a:latin typeface="Montserrat" panose="00000500000000000000" pitchFamily="2" charset="0"/>
              </a:rPr>
              <a:t>Odometry, optical odometry, visual odometry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id-ID" dirty="0">
                <a:latin typeface="Montserrat" panose="00000500000000000000" pitchFamily="2" charset="0"/>
              </a:rPr>
              <a:t>Yolo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97FEB68-1E43-411D-B621-846970146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44" y="1190715"/>
            <a:ext cx="2056380" cy="205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09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</TotalTime>
  <Words>312</Words>
  <Application>Microsoft Office PowerPoint</Application>
  <PresentationFormat>Widescreen</PresentationFormat>
  <Paragraphs>155</Paragraphs>
  <Slides>32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Bebas Neue</vt:lpstr>
      <vt:lpstr>Calibri</vt:lpstr>
      <vt:lpstr>Calibri Light</vt:lpstr>
      <vt:lpstr>Cambria Math</vt:lpstr>
      <vt:lpstr>Montserrat</vt:lpstr>
      <vt:lpstr>Poppins</vt:lpstr>
      <vt:lpstr>Office Theme</vt:lpstr>
      <vt:lpstr>KRSBI</vt:lpstr>
      <vt:lpstr>PROGRES</vt:lpstr>
      <vt:lpstr>TRANSFER ILMU</vt:lpstr>
      <vt:lpstr>TRANSFER ILMU</vt:lpstr>
      <vt:lpstr>TRANSFER ILMU</vt:lpstr>
      <vt:lpstr>TRANSFER ILMU</vt:lpstr>
      <vt:lpstr>TRANSFER ILMU</vt:lpstr>
      <vt:lpstr>BELAJAR</vt:lpstr>
      <vt:lpstr>Belajar</vt:lpstr>
      <vt:lpstr>OMNIVISION</vt:lpstr>
      <vt:lpstr>PowerPoint Presentation</vt:lpstr>
      <vt:lpstr>PowerPoint Presentation</vt:lpstr>
      <vt:lpstr>OMNIVISION</vt:lpstr>
      <vt:lpstr>OMNIVISION</vt:lpstr>
      <vt:lpstr>OMNIVISION</vt:lpstr>
      <vt:lpstr>OMNIVISION</vt:lpstr>
      <vt:lpstr>OMNIVISION</vt:lpstr>
      <vt:lpstr>ODOMETRY</vt:lpstr>
      <vt:lpstr>ODOMETRY</vt:lpstr>
      <vt:lpstr>ODOMETRY</vt:lpstr>
      <vt:lpstr>You Only Look Once</vt:lpstr>
      <vt:lpstr>EKSEKUSI</vt:lpstr>
      <vt:lpstr>Color Based Tracking Python+Opencv</vt:lpstr>
      <vt:lpstr>Color Based Tracking Python+Opencv</vt:lpstr>
      <vt:lpstr>Color Based Tracking Python+Opencv</vt:lpstr>
      <vt:lpstr>Color Based Tracking Python+Opencv</vt:lpstr>
      <vt:lpstr>YOLO</vt:lpstr>
      <vt:lpstr>YOLO</vt:lpstr>
      <vt:lpstr>FLOWCHART</vt:lpstr>
      <vt:lpstr>COLOR SEGMENTATION</vt:lpstr>
      <vt:lpstr>DETEKSI GAWANG</vt:lpstr>
      <vt:lpstr>KRSBI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KRSBI</dc:title>
  <dc:creator>Fauzan Bima</dc:creator>
  <cp:lastModifiedBy>Fauzan Bima</cp:lastModifiedBy>
  <cp:revision>49</cp:revision>
  <dcterms:created xsi:type="dcterms:W3CDTF">2018-11-06T09:42:45Z</dcterms:created>
  <dcterms:modified xsi:type="dcterms:W3CDTF">2018-11-07T15:00:46Z</dcterms:modified>
</cp:coreProperties>
</file>